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6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</p:sldIdLst>
  <p:sldSz cy="6858000" cx="12192000"/>
  <p:notesSz cx="6858000" cy="9144000"/>
  <p:embeddedFontLst>
    <p:embeddedFont>
      <p:font typeface="Helvetica Neue"/>
      <p:regular r:id="rId41"/>
      <p:bold r:id="rId42"/>
      <p:italic r:id="rId43"/>
      <p:boldItalic r:id="rId44"/>
    </p:embeddedFont>
    <p:embeddedFont>
      <p:font typeface="Arial Black"/>
      <p:regular r:id="rId4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43BD2E4A-C1BE-42C5-8075-97B1B87E1673}">
  <a:tblStyle styleId="{43BD2E4A-C1BE-42C5-8075-97B1B87E1673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chemeClr val="lt1"/>
          </a:solidFill>
        </a:fill>
      </a:tcStyle>
    </a:wholeTbl>
    <a:band1H>
      <a:tcTxStyle/>
      <a:tcStyle>
        <a:fill>
          <a:solidFill>
            <a:srgbClr val="E6E6E6"/>
          </a:solidFill>
        </a:fill>
      </a:tcStyle>
    </a:band1H>
    <a:band2H>
      <a:tcTxStyle/>
    </a:band2H>
    <a:band1V>
      <a:tcTxStyle/>
      <a:tcStyle>
        <a:fill>
          <a:solidFill>
            <a:srgbClr val="E6E6E6"/>
          </a:solidFill>
        </a:fill>
      </a:tcStyle>
    </a:band1V>
    <a:band2V>
      <a:tcTxStyle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dk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dk1"/>
          </a:solidFill>
        </a:fill>
      </a:tcStyle>
    </a:firstCol>
    <a:lastRow>
      <a:tcTxStyle b="on" i="off"/>
      <a:tcStyle>
        <a:tcBdr>
          <a:top>
            <a:ln cap="flat" cmpd="sng" w="508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lt1"/>
          </a:solidFill>
        </a:fill>
      </a:tcStyle>
    </a:lastRow>
    <a:seCell>
      <a:tcTxStyle b="on" i="off">
        <a:font>
          <a:latin typeface="Arial"/>
          <a:ea typeface="Arial"/>
          <a:cs typeface="Arial"/>
        </a:font>
        <a:schemeClr val="dk1"/>
      </a:tcTxStyle>
    </a:seCell>
    <a:swCell>
      <a:tcTxStyle b="on" i="off">
        <a:font>
          <a:latin typeface="Arial"/>
          <a:ea typeface="Arial"/>
          <a:cs typeface="Arial"/>
        </a:font>
        <a:schemeClr val="dk1"/>
      </a:tcTxStyle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dk1"/>
          </a:solidFill>
        </a:fill>
      </a:tcStyle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20" Type="http://schemas.openxmlformats.org/officeDocument/2006/relationships/slide" Target="slides/slide14.xml"/><Relationship Id="rId42" Type="http://schemas.openxmlformats.org/officeDocument/2006/relationships/font" Target="fonts/HelveticaNeue-bold.fntdata"/><Relationship Id="rId41" Type="http://schemas.openxmlformats.org/officeDocument/2006/relationships/font" Target="fonts/HelveticaNeue-regular.fntdata"/><Relationship Id="rId22" Type="http://schemas.openxmlformats.org/officeDocument/2006/relationships/slide" Target="slides/slide16.xml"/><Relationship Id="rId44" Type="http://schemas.openxmlformats.org/officeDocument/2006/relationships/font" Target="fonts/HelveticaNeue-boldItalic.fntdata"/><Relationship Id="rId21" Type="http://schemas.openxmlformats.org/officeDocument/2006/relationships/slide" Target="slides/slide15.xml"/><Relationship Id="rId43" Type="http://schemas.openxmlformats.org/officeDocument/2006/relationships/font" Target="fonts/HelveticaNeue-italic.fntdata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45" Type="http://schemas.openxmlformats.org/officeDocument/2006/relationships/font" Target="fonts/ArialBlack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slide" Target="slides/slide31.xml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39" Type="http://schemas.openxmlformats.org/officeDocument/2006/relationships/slide" Target="slides/slide33.xml"/><Relationship Id="rId16" Type="http://schemas.openxmlformats.org/officeDocument/2006/relationships/slide" Target="slides/slide10.xml"/><Relationship Id="rId38" Type="http://schemas.openxmlformats.org/officeDocument/2006/relationships/slide" Target="slides/slide32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5" name="Google Shape;95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7" name="Google Shape;237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“Sabermetrics” = “SABR” = “Society for American Baseball Research”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Peter Brand = name of character in the movie, actual name is Paul DePodesta</a:t>
            </a:r>
            <a:endParaRPr/>
          </a:p>
        </p:txBody>
      </p:sp>
      <p:sp>
        <p:nvSpPr>
          <p:cNvPr id="238" name="Google Shape;238;p1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4" name="Google Shape;254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1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3" name="Google Shape;263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1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6" name="Google Shape;296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1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p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p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5" name="Google Shape;385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do demo</a:t>
            </a:r>
            <a:endParaRPr/>
          </a:p>
        </p:txBody>
      </p:sp>
      <p:sp>
        <p:nvSpPr>
          <p:cNvPr id="386" name="Google Shape;386;p2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2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9" name="Google Shape;399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Note that </a:t>
            </a:r>
            <a:r>
              <a:rPr lang="en-US"/>
              <a:t>filter(function, iterable)</a:t>
            </a:r>
            <a:r>
              <a:rPr b="0" i="0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is equivalent to the generator expression </a:t>
            </a:r>
            <a:r>
              <a:rPr lang="en-US"/>
              <a:t>(item for item in iterable if function(item))</a:t>
            </a:r>
            <a:r>
              <a:rPr b="0" i="0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if function is not </a:t>
            </a:r>
            <a:r>
              <a:rPr lang="en-US"/>
              <a:t>None</a:t>
            </a:r>
            <a:r>
              <a:rPr b="0" i="0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and </a:t>
            </a:r>
            <a:r>
              <a:rPr lang="en-US"/>
              <a:t>(item for item in iterable if item)</a:t>
            </a:r>
            <a:r>
              <a:rPr b="0" i="0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if function is </a:t>
            </a:r>
            <a:r>
              <a:rPr lang="en-US"/>
              <a:t>None</a:t>
            </a:r>
            <a:r>
              <a:rPr b="0" i="0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p2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p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p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Google Shape;432;p3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3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0" name="Google Shape;440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Prints “4” in Python 2 and “1” (i.e., unchanged because the list comprehension scope is dead) in Python 3.</a:t>
            </a:r>
            <a:endParaRPr/>
          </a:p>
        </p:txBody>
      </p:sp>
      <p:sp>
        <p:nvSpPr>
          <p:cNvPr id="441" name="Google Shape;441;p3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" name="Google Shape;448;p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" name="Google Shape;455;p3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" name="Google Shape;465;p3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p3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4" name="Google Shape;484;p3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4" name="Google Shape;144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"/>
          <p:cNvSpPr txBox="1"/>
          <p:nvPr>
            <p:ph type="ctrTitle"/>
          </p:nvPr>
        </p:nvSpPr>
        <p:spPr>
          <a:xfrm>
            <a:off x="609600" y="228601"/>
            <a:ext cx="10363200" cy="4571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800"/>
              <a:buFont typeface="Arial Black"/>
              <a:buNone/>
              <a:defRPr sz="8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" type="subTitle"/>
          </p:nvPr>
        </p:nvSpPr>
        <p:spPr>
          <a:xfrm>
            <a:off x="609600" y="4800600"/>
            <a:ext cx="91440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b="0" cap="non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 algn="ctr">
              <a:spcBef>
                <a:spcPts val="600"/>
              </a:spcBef>
              <a:spcAft>
                <a:spcPts val="0"/>
              </a:spcAft>
              <a:buSzPts val="20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360"/>
              </a:spcBef>
              <a:spcAft>
                <a:spcPts val="0"/>
              </a:spcAft>
              <a:buSzPts val="18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360"/>
              </a:spcBef>
              <a:spcAft>
                <a:spcPts val="0"/>
              </a:spcAft>
              <a:buSzPts val="18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360"/>
              </a:spcBef>
              <a:spcAft>
                <a:spcPts val="0"/>
              </a:spcAft>
              <a:buSzPts val="18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320"/>
              </a:spcBef>
              <a:spcAft>
                <a:spcPts val="0"/>
              </a:spcAft>
              <a:buSzPts val="16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320"/>
              </a:spcBef>
              <a:spcAft>
                <a:spcPts val="0"/>
              </a:spcAft>
              <a:buSzPts val="16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320"/>
              </a:spcBef>
              <a:spcAft>
                <a:spcPts val="0"/>
              </a:spcAft>
              <a:buSzPts val="16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320"/>
              </a:spcBef>
              <a:spcAft>
                <a:spcPts val="0"/>
              </a:spcAft>
              <a:buSzPts val="16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0" name="Google Shape;20;p2"/>
          <p:cNvSpPr txBox="1"/>
          <p:nvPr>
            <p:ph idx="10" type="dt"/>
          </p:nvPr>
        </p:nvSpPr>
        <p:spPr>
          <a:xfrm>
            <a:off x="609600" y="6172201"/>
            <a:ext cx="4572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2"/>
          <p:cNvSpPr txBox="1"/>
          <p:nvPr>
            <p:ph idx="11" type="ftr"/>
          </p:nvPr>
        </p:nvSpPr>
        <p:spPr>
          <a:xfrm>
            <a:off x="3810000" y="6492876"/>
            <a:ext cx="4572000" cy="2838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2"/>
          <p:cNvSpPr/>
          <p:nvPr/>
        </p:nvSpPr>
        <p:spPr>
          <a:xfrm>
            <a:off x="12001499" y="4846320"/>
            <a:ext cx="190501" cy="201168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2"/>
          <p:cNvSpPr/>
          <p:nvPr/>
        </p:nvSpPr>
        <p:spPr>
          <a:xfrm>
            <a:off x="12001499" y="0"/>
            <a:ext cx="190501" cy="484632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2"/>
          <p:cNvSpPr txBox="1"/>
          <p:nvPr>
            <p:ph idx="12" type="sldNum"/>
          </p:nvPr>
        </p:nvSpPr>
        <p:spPr>
          <a:xfrm rot="-5400000">
            <a:off x="11189124" y="5824644"/>
            <a:ext cx="1315721" cy="486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l">
              <a:spcBef>
                <a:spcPts val="0"/>
              </a:spcBef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l">
              <a:spcBef>
                <a:spcPts val="0"/>
              </a:spcBef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l">
              <a:spcBef>
                <a:spcPts val="0"/>
              </a:spcBef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l">
              <a:spcBef>
                <a:spcPts val="0"/>
              </a:spcBef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l">
              <a:spcBef>
                <a:spcPts val="0"/>
              </a:spcBef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l">
              <a:spcBef>
                <a:spcPts val="0"/>
              </a:spcBef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l">
              <a:spcBef>
                <a:spcPts val="0"/>
              </a:spcBef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l">
              <a:spcBef>
                <a:spcPts val="0"/>
              </a:spcBef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/>
          <p:nvPr/>
        </p:nvSpPr>
        <p:spPr>
          <a:xfrm>
            <a:off x="12001499" y="4846320"/>
            <a:ext cx="190501" cy="201168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p11"/>
          <p:cNvSpPr/>
          <p:nvPr>
            <p:ph idx="2" type="pic"/>
          </p:nvPr>
        </p:nvSpPr>
        <p:spPr>
          <a:xfrm>
            <a:off x="-1" y="0"/>
            <a:ext cx="12001169" cy="4846320"/>
          </a:xfrm>
          <a:prstGeom prst="rect">
            <a:avLst/>
          </a:prstGeom>
          <a:solidFill>
            <a:srgbClr val="BFBFBF"/>
          </a:solidFill>
          <a:ln>
            <a:noFill/>
          </a:ln>
        </p:spPr>
      </p:sp>
      <p:sp>
        <p:nvSpPr>
          <p:cNvPr id="75" name="Google Shape;75;p11"/>
          <p:cNvSpPr txBox="1"/>
          <p:nvPr>
            <p:ph idx="1" type="body"/>
          </p:nvPr>
        </p:nvSpPr>
        <p:spPr>
          <a:xfrm>
            <a:off x="609600" y="5715000"/>
            <a:ext cx="10871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76" name="Google Shape;76;p11"/>
          <p:cNvSpPr txBox="1"/>
          <p:nvPr>
            <p:ph idx="10" type="dt"/>
          </p:nvPr>
        </p:nvSpPr>
        <p:spPr>
          <a:xfrm>
            <a:off x="609600" y="6172201"/>
            <a:ext cx="4572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810000" y="6492876"/>
            <a:ext cx="4572000" cy="2838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2" type="sldNum"/>
          </p:nvPr>
        </p:nvSpPr>
        <p:spPr>
          <a:xfrm rot="-5400000">
            <a:off x="11189124" y="5824644"/>
            <a:ext cx="1315721" cy="486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 b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l">
              <a:spcBef>
                <a:spcPts val="0"/>
              </a:spcBef>
              <a:buNone/>
              <a:defRPr b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l">
              <a:spcBef>
                <a:spcPts val="0"/>
              </a:spcBef>
              <a:buNone/>
              <a:defRPr b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l">
              <a:spcBef>
                <a:spcPts val="0"/>
              </a:spcBef>
              <a:buNone/>
              <a:defRPr b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l">
              <a:spcBef>
                <a:spcPts val="0"/>
              </a:spcBef>
              <a:buNone/>
              <a:defRPr b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l">
              <a:spcBef>
                <a:spcPts val="0"/>
              </a:spcBef>
              <a:buNone/>
              <a:defRPr b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l">
              <a:spcBef>
                <a:spcPts val="0"/>
              </a:spcBef>
              <a:buNone/>
              <a:defRPr b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l">
              <a:spcBef>
                <a:spcPts val="0"/>
              </a:spcBef>
              <a:buNone/>
              <a:defRPr b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l">
              <a:spcBef>
                <a:spcPts val="0"/>
              </a:spcBef>
              <a:buNone/>
              <a:defRPr b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9" name="Google Shape;79;p11"/>
          <p:cNvSpPr txBox="1"/>
          <p:nvPr>
            <p:ph type="title"/>
          </p:nvPr>
        </p:nvSpPr>
        <p:spPr>
          <a:xfrm>
            <a:off x="609600" y="4953000"/>
            <a:ext cx="108712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 Black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1"/>
          <p:cNvSpPr/>
          <p:nvPr/>
        </p:nvSpPr>
        <p:spPr>
          <a:xfrm>
            <a:off x="12001499" y="0"/>
            <a:ext cx="190501" cy="484632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2"/>
          <p:cNvSpPr txBox="1"/>
          <p:nvPr>
            <p:ph type="title"/>
          </p:nvPr>
        </p:nvSpPr>
        <p:spPr>
          <a:xfrm>
            <a:off x="609600" y="152718"/>
            <a:ext cx="772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" type="body"/>
          </p:nvPr>
        </p:nvSpPr>
        <p:spPr>
          <a:xfrm rot="5400000">
            <a:off x="3502818" y="-1140618"/>
            <a:ext cx="4373563" cy="101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609600" y="6172201"/>
            <a:ext cx="4572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1" type="ftr"/>
          </p:nvPr>
        </p:nvSpPr>
        <p:spPr>
          <a:xfrm>
            <a:off x="3810000" y="6492876"/>
            <a:ext cx="4572000" cy="2838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12"/>
          <p:cNvSpPr txBox="1"/>
          <p:nvPr>
            <p:ph idx="12" type="sldNum"/>
          </p:nvPr>
        </p:nvSpPr>
        <p:spPr>
          <a:xfrm rot="-5400000">
            <a:off x="11189124" y="5824644"/>
            <a:ext cx="1315721" cy="486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3"/>
          <p:cNvSpPr txBox="1"/>
          <p:nvPr>
            <p:ph type="title"/>
          </p:nvPr>
        </p:nvSpPr>
        <p:spPr>
          <a:xfrm rot="5400000">
            <a:off x="7285038" y="1828802"/>
            <a:ext cx="5851525" cy="2743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" type="body"/>
          </p:nvPr>
        </p:nvSpPr>
        <p:spPr>
          <a:xfrm rot="5400000">
            <a:off x="1697038" y="-812799"/>
            <a:ext cx="5851525" cy="80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90" name="Google Shape;90;p13"/>
          <p:cNvSpPr txBox="1"/>
          <p:nvPr>
            <p:ph idx="10" type="dt"/>
          </p:nvPr>
        </p:nvSpPr>
        <p:spPr>
          <a:xfrm>
            <a:off x="609600" y="6172201"/>
            <a:ext cx="4572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13"/>
          <p:cNvSpPr txBox="1"/>
          <p:nvPr>
            <p:ph idx="11" type="ftr"/>
          </p:nvPr>
        </p:nvSpPr>
        <p:spPr>
          <a:xfrm>
            <a:off x="3810000" y="6492876"/>
            <a:ext cx="4572000" cy="2838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13"/>
          <p:cNvSpPr txBox="1"/>
          <p:nvPr>
            <p:ph idx="12" type="sldNum"/>
          </p:nvPr>
        </p:nvSpPr>
        <p:spPr>
          <a:xfrm rot="-5400000">
            <a:off x="11189124" y="5824644"/>
            <a:ext cx="1315721" cy="486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"/>
          <p:cNvSpPr txBox="1"/>
          <p:nvPr>
            <p:ph type="title"/>
          </p:nvPr>
        </p:nvSpPr>
        <p:spPr>
          <a:xfrm>
            <a:off x="609600" y="152718"/>
            <a:ext cx="772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3"/>
          <p:cNvSpPr txBox="1"/>
          <p:nvPr>
            <p:ph idx="1" type="body"/>
          </p:nvPr>
        </p:nvSpPr>
        <p:spPr>
          <a:xfrm>
            <a:off x="609600" y="1752601"/>
            <a:ext cx="10160000" cy="4373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28" name="Google Shape;28;p3"/>
          <p:cNvSpPr txBox="1"/>
          <p:nvPr>
            <p:ph idx="10" type="dt"/>
          </p:nvPr>
        </p:nvSpPr>
        <p:spPr>
          <a:xfrm>
            <a:off x="609600" y="6172201"/>
            <a:ext cx="4572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3"/>
          <p:cNvSpPr txBox="1"/>
          <p:nvPr>
            <p:ph idx="11" type="ftr"/>
          </p:nvPr>
        </p:nvSpPr>
        <p:spPr>
          <a:xfrm>
            <a:off x="3810000" y="6492876"/>
            <a:ext cx="4572000" cy="2838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3"/>
          <p:cNvSpPr txBox="1"/>
          <p:nvPr>
            <p:ph idx="12" type="sldNum"/>
          </p:nvPr>
        </p:nvSpPr>
        <p:spPr>
          <a:xfrm rot="-5400000">
            <a:off x="11189124" y="5824644"/>
            <a:ext cx="1315721" cy="486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- Top" type="tx">
  <p:cSld name="TITLE_AND_BOD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"/>
          <p:cNvSpPr txBox="1"/>
          <p:nvPr>
            <p:ph type="title"/>
          </p:nvPr>
        </p:nvSpPr>
        <p:spPr>
          <a:xfrm>
            <a:off x="609600" y="152718"/>
            <a:ext cx="772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19"/>
              <a:buFont typeface="Arial Black"/>
              <a:buNone/>
              <a:defRPr sz="4219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4"/>
          <p:cNvSpPr txBox="1"/>
          <p:nvPr>
            <p:ph idx="12" type="sldNum"/>
          </p:nvPr>
        </p:nvSpPr>
        <p:spPr>
          <a:xfrm rot="-5400000">
            <a:off x="11189124" y="5824644"/>
            <a:ext cx="1315721" cy="486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 b="1" sz="2400">
                <a:solidFill>
                  <a:schemeClr val="dk2"/>
                </a:solidFill>
              </a:defRPr>
            </a:lvl1pPr>
            <a:lvl2pPr indent="0" lvl="1" marL="0" algn="l">
              <a:spcBef>
                <a:spcPts val="0"/>
              </a:spcBef>
              <a:buNone/>
              <a:defRPr b="1" sz="2400">
                <a:solidFill>
                  <a:schemeClr val="dk2"/>
                </a:solidFill>
              </a:defRPr>
            </a:lvl2pPr>
            <a:lvl3pPr indent="0" lvl="2" marL="0" algn="l">
              <a:spcBef>
                <a:spcPts val="0"/>
              </a:spcBef>
              <a:buNone/>
              <a:defRPr b="1" sz="2400">
                <a:solidFill>
                  <a:schemeClr val="dk2"/>
                </a:solidFill>
              </a:defRPr>
            </a:lvl3pPr>
            <a:lvl4pPr indent="0" lvl="3" marL="0" algn="l">
              <a:spcBef>
                <a:spcPts val="0"/>
              </a:spcBef>
              <a:buNone/>
              <a:defRPr b="1" sz="2400">
                <a:solidFill>
                  <a:schemeClr val="dk2"/>
                </a:solidFill>
              </a:defRPr>
            </a:lvl4pPr>
            <a:lvl5pPr indent="0" lvl="4" marL="0" algn="l">
              <a:spcBef>
                <a:spcPts val="0"/>
              </a:spcBef>
              <a:buNone/>
              <a:defRPr b="1" sz="2400">
                <a:solidFill>
                  <a:schemeClr val="dk2"/>
                </a:solidFill>
              </a:defRPr>
            </a:lvl5pPr>
            <a:lvl6pPr indent="0" lvl="5" marL="0" algn="l">
              <a:spcBef>
                <a:spcPts val="0"/>
              </a:spcBef>
              <a:buNone/>
              <a:defRPr b="1" sz="2400">
                <a:solidFill>
                  <a:schemeClr val="dk2"/>
                </a:solidFill>
              </a:defRPr>
            </a:lvl6pPr>
            <a:lvl7pPr indent="0" lvl="6" marL="0" algn="l">
              <a:spcBef>
                <a:spcPts val="0"/>
              </a:spcBef>
              <a:buNone/>
              <a:defRPr b="1" sz="2400">
                <a:solidFill>
                  <a:schemeClr val="dk2"/>
                </a:solidFill>
              </a:defRPr>
            </a:lvl7pPr>
            <a:lvl8pPr indent="0" lvl="7" marL="0" algn="l">
              <a:spcBef>
                <a:spcPts val="0"/>
              </a:spcBef>
              <a:buNone/>
              <a:defRPr b="1" sz="2400">
                <a:solidFill>
                  <a:schemeClr val="dk2"/>
                </a:solidFill>
              </a:defRPr>
            </a:lvl8pPr>
            <a:lvl9pPr indent="0" lvl="8" marL="0" algn="l">
              <a:spcBef>
                <a:spcPts val="0"/>
              </a:spcBef>
              <a:buNone/>
              <a:defRPr b="1" sz="2400">
                <a:solidFill>
                  <a:schemeClr val="dk2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"/>
          <p:cNvSpPr txBox="1"/>
          <p:nvPr>
            <p:ph type="title"/>
          </p:nvPr>
        </p:nvSpPr>
        <p:spPr>
          <a:xfrm>
            <a:off x="609600" y="152718"/>
            <a:ext cx="772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5"/>
          <p:cNvSpPr txBox="1"/>
          <p:nvPr>
            <p:ph idx="10" type="dt"/>
          </p:nvPr>
        </p:nvSpPr>
        <p:spPr>
          <a:xfrm>
            <a:off x="609600" y="6172201"/>
            <a:ext cx="4572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5"/>
          <p:cNvSpPr txBox="1"/>
          <p:nvPr>
            <p:ph idx="11" type="ftr"/>
          </p:nvPr>
        </p:nvSpPr>
        <p:spPr>
          <a:xfrm>
            <a:off x="3810000" y="6492876"/>
            <a:ext cx="4572000" cy="2838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12" type="sldNum"/>
          </p:nvPr>
        </p:nvSpPr>
        <p:spPr>
          <a:xfrm rot="-5400000">
            <a:off x="11189124" y="5824644"/>
            <a:ext cx="1315721" cy="486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"/>
          <p:cNvSpPr txBox="1"/>
          <p:nvPr>
            <p:ph type="title"/>
          </p:nvPr>
        </p:nvSpPr>
        <p:spPr>
          <a:xfrm>
            <a:off x="609600" y="1447801"/>
            <a:ext cx="10363200" cy="43211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800"/>
              <a:buFont typeface="Arial Black"/>
              <a:buNone/>
              <a:defRPr b="0" sz="8800" cap="none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6"/>
          <p:cNvSpPr txBox="1"/>
          <p:nvPr>
            <p:ph idx="1" type="body"/>
          </p:nvPr>
        </p:nvSpPr>
        <p:spPr>
          <a:xfrm>
            <a:off x="609600" y="228601"/>
            <a:ext cx="10363200" cy="1066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b="0" sz="2000" cap="non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2" name="Google Shape;42;p6"/>
          <p:cNvSpPr txBox="1"/>
          <p:nvPr>
            <p:ph idx="10" type="dt"/>
          </p:nvPr>
        </p:nvSpPr>
        <p:spPr>
          <a:xfrm>
            <a:off x="609600" y="6172201"/>
            <a:ext cx="4572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6"/>
          <p:cNvSpPr txBox="1"/>
          <p:nvPr>
            <p:ph idx="12" type="sldNum"/>
          </p:nvPr>
        </p:nvSpPr>
        <p:spPr>
          <a:xfrm rot="-5400000">
            <a:off x="11189124" y="5824644"/>
            <a:ext cx="1315721" cy="486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4" name="Google Shape;44;p6"/>
          <p:cNvSpPr txBox="1"/>
          <p:nvPr>
            <p:ph idx="11" type="ftr"/>
          </p:nvPr>
        </p:nvSpPr>
        <p:spPr>
          <a:xfrm>
            <a:off x="3810000" y="6492876"/>
            <a:ext cx="4572000" cy="2838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/>
          <p:nvPr>
            <p:ph type="title"/>
          </p:nvPr>
        </p:nvSpPr>
        <p:spPr>
          <a:xfrm>
            <a:off x="609600" y="152718"/>
            <a:ext cx="772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" type="body"/>
          </p:nvPr>
        </p:nvSpPr>
        <p:spPr>
          <a:xfrm>
            <a:off x="2174240" y="1574800"/>
            <a:ext cx="438912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/>
            </a:lvl1pPr>
            <a:lvl2pPr indent="-381000" lvl="1" marL="914400" algn="l">
              <a:spcBef>
                <a:spcPts val="600"/>
              </a:spcBef>
              <a:spcAft>
                <a:spcPts val="0"/>
              </a:spcAft>
              <a:buSzPts val="2400"/>
              <a:buChar char="•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9pPr>
          </a:lstStyle>
          <a:p/>
        </p:txBody>
      </p:sp>
      <p:sp>
        <p:nvSpPr>
          <p:cNvPr id="48" name="Google Shape;48;p7"/>
          <p:cNvSpPr txBox="1"/>
          <p:nvPr>
            <p:ph idx="2" type="body"/>
          </p:nvPr>
        </p:nvSpPr>
        <p:spPr>
          <a:xfrm>
            <a:off x="6786880" y="1574800"/>
            <a:ext cx="438912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/>
            </a:lvl1pPr>
            <a:lvl2pPr indent="-381000" lvl="1" marL="914400" algn="l">
              <a:spcBef>
                <a:spcPts val="600"/>
              </a:spcBef>
              <a:spcAft>
                <a:spcPts val="0"/>
              </a:spcAft>
              <a:buSzPts val="2400"/>
              <a:buChar char="•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9pPr>
          </a:lstStyle>
          <a:p/>
        </p:txBody>
      </p:sp>
      <p:sp>
        <p:nvSpPr>
          <p:cNvPr id="49" name="Google Shape;49;p7"/>
          <p:cNvSpPr txBox="1"/>
          <p:nvPr>
            <p:ph idx="10" type="dt"/>
          </p:nvPr>
        </p:nvSpPr>
        <p:spPr>
          <a:xfrm>
            <a:off x="609600" y="6172201"/>
            <a:ext cx="4572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7"/>
          <p:cNvSpPr txBox="1"/>
          <p:nvPr>
            <p:ph idx="11" type="ftr"/>
          </p:nvPr>
        </p:nvSpPr>
        <p:spPr>
          <a:xfrm>
            <a:off x="3810000" y="6492876"/>
            <a:ext cx="4572000" cy="2838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7"/>
          <p:cNvSpPr txBox="1"/>
          <p:nvPr>
            <p:ph idx="12" type="sldNum"/>
          </p:nvPr>
        </p:nvSpPr>
        <p:spPr>
          <a:xfrm rot="-5400000">
            <a:off x="11189124" y="5824644"/>
            <a:ext cx="1315721" cy="486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8"/>
          <p:cNvSpPr txBox="1"/>
          <p:nvPr>
            <p:ph type="title"/>
          </p:nvPr>
        </p:nvSpPr>
        <p:spPr>
          <a:xfrm>
            <a:off x="609600" y="152718"/>
            <a:ext cx="772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 Black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8"/>
          <p:cNvSpPr txBox="1"/>
          <p:nvPr>
            <p:ph idx="1" type="body"/>
          </p:nvPr>
        </p:nvSpPr>
        <p:spPr>
          <a:xfrm>
            <a:off x="2170176" y="1572768"/>
            <a:ext cx="4389120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0" sz="1800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55" name="Google Shape;55;p8"/>
          <p:cNvSpPr txBox="1"/>
          <p:nvPr>
            <p:ph idx="2" type="body"/>
          </p:nvPr>
        </p:nvSpPr>
        <p:spPr>
          <a:xfrm>
            <a:off x="2170176" y="2259366"/>
            <a:ext cx="4389120" cy="38404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indent="-355600" lvl="1" marL="914400" algn="l">
              <a:spcBef>
                <a:spcPts val="600"/>
              </a:spcBef>
              <a:spcAft>
                <a:spcPts val="0"/>
              </a:spcAft>
              <a:buSzPts val="2000"/>
              <a:buChar char="•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9pPr>
          </a:lstStyle>
          <a:p/>
        </p:txBody>
      </p:sp>
      <p:sp>
        <p:nvSpPr>
          <p:cNvPr id="56" name="Google Shape;56;p8"/>
          <p:cNvSpPr txBox="1"/>
          <p:nvPr>
            <p:ph idx="3" type="body"/>
          </p:nvPr>
        </p:nvSpPr>
        <p:spPr>
          <a:xfrm>
            <a:off x="6790944" y="1572768"/>
            <a:ext cx="4389120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0" sz="1800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57" name="Google Shape;57;p8"/>
          <p:cNvSpPr txBox="1"/>
          <p:nvPr>
            <p:ph idx="4" type="body"/>
          </p:nvPr>
        </p:nvSpPr>
        <p:spPr>
          <a:xfrm>
            <a:off x="6790944" y="2259366"/>
            <a:ext cx="4389120" cy="38404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indent="-355600" lvl="1" marL="914400" algn="l">
              <a:spcBef>
                <a:spcPts val="600"/>
              </a:spcBef>
              <a:spcAft>
                <a:spcPts val="0"/>
              </a:spcAft>
              <a:buSzPts val="2000"/>
              <a:buChar char="•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9pPr>
          </a:lstStyle>
          <a:p/>
        </p:txBody>
      </p:sp>
      <p:sp>
        <p:nvSpPr>
          <p:cNvPr id="58" name="Google Shape;58;p8"/>
          <p:cNvSpPr txBox="1"/>
          <p:nvPr>
            <p:ph idx="10" type="dt"/>
          </p:nvPr>
        </p:nvSpPr>
        <p:spPr>
          <a:xfrm>
            <a:off x="609600" y="6172201"/>
            <a:ext cx="4572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810000" y="6492876"/>
            <a:ext cx="4572000" cy="2838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 rot="-5400000">
            <a:off x="11189124" y="5824644"/>
            <a:ext cx="1315721" cy="486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 txBox="1"/>
          <p:nvPr>
            <p:ph idx="10" type="dt"/>
          </p:nvPr>
        </p:nvSpPr>
        <p:spPr>
          <a:xfrm>
            <a:off x="609600" y="6172201"/>
            <a:ext cx="4572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9"/>
          <p:cNvSpPr txBox="1"/>
          <p:nvPr>
            <p:ph idx="11" type="ftr"/>
          </p:nvPr>
        </p:nvSpPr>
        <p:spPr>
          <a:xfrm>
            <a:off x="3810000" y="6492876"/>
            <a:ext cx="4572000" cy="2838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2" type="sldNum"/>
          </p:nvPr>
        </p:nvSpPr>
        <p:spPr>
          <a:xfrm rot="-5400000">
            <a:off x="11189124" y="5824644"/>
            <a:ext cx="1315721" cy="486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/>
          <p:nvPr>
            <p:ph idx="1" type="body"/>
          </p:nvPr>
        </p:nvSpPr>
        <p:spPr>
          <a:xfrm>
            <a:off x="4766733" y="1600200"/>
            <a:ext cx="6815667" cy="44805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1pPr>
            <a:lvl2pPr indent="-406400" lvl="1" marL="914400" algn="l">
              <a:spcBef>
                <a:spcPts val="600"/>
              </a:spcBef>
              <a:spcAft>
                <a:spcPts val="0"/>
              </a:spcAft>
              <a:buSzPts val="2800"/>
              <a:buChar char="•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9pPr>
          </a:lstStyle>
          <a:p/>
        </p:txBody>
      </p:sp>
      <p:sp>
        <p:nvSpPr>
          <p:cNvPr id="67" name="Google Shape;67;p10"/>
          <p:cNvSpPr txBox="1"/>
          <p:nvPr>
            <p:ph idx="2" type="body"/>
          </p:nvPr>
        </p:nvSpPr>
        <p:spPr>
          <a:xfrm>
            <a:off x="609601" y="1600200"/>
            <a:ext cx="4011084" cy="44805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68" name="Google Shape;68;p10"/>
          <p:cNvSpPr txBox="1"/>
          <p:nvPr>
            <p:ph idx="10" type="dt"/>
          </p:nvPr>
        </p:nvSpPr>
        <p:spPr>
          <a:xfrm>
            <a:off x="609600" y="6172201"/>
            <a:ext cx="4572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1" type="ftr"/>
          </p:nvPr>
        </p:nvSpPr>
        <p:spPr>
          <a:xfrm>
            <a:off x="3810000" y="6492876"/>
            <a:ext cx="4572000" cy="2838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12" type="sldNum"/>
          </p:nvPr>
        </p:nvSpPr>
        <p:spPr>
          <a:xfrm rot="-5400000">
            <a:off x="11189124" y="5824644"/>
            <a:ext cx="1315721" cy="486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1" name="Google Shape;71;p10"/>
          <p:cNvSpPr txBox="1"/>
          <p:nvPr>
            <p:ph type="title"/>
          </p:nvPr>
        </p:nvSpPr>
        <p:spPr>
          <a:xfrm>
            <a:off x="609600" y="152718"/>
            <a:ext cx="772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609600" y="152718"/>
            <a:ext cx="772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 Black"/>
              <a:buNone/>
              <a:defRPr b="0" i="0" sz="3600" u="none" cap="none" strike="noStrik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609600" y="1752601"/>
            <a:ext cx="10160000" cy="4373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609600" y="6172201"/>
            <a:ext cx="4572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3810000" y="6492876"/>
            <a:ext cx="4572000" cy="2838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 rot="-5400000">
            <a:off x="11189124" y="5824644"/>
            <a:ext cx="1315721" cy="486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" name="Google Shape;15;p1"/>
          <p:cNvSpPr/>
          <p:nvPr/>
        </p:nvSpPr>
        <p:spPr>
          <a:xfrm>
            <a:off x="12001499" y="0"/>
            <a:ext cx="190501" cy="1371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1"/>
          <p:cNvSpPr/>
          <p:nvPr/>
        </p:nvSpPr>
        <p:spPr>
          <a:xfrm>
            <a:off x="12001499" y="1371600"/>
            <a:ext cx="190501" cy="5486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hyperlink" Target="https://github.com/cmsc320/fall2021/tree/master/project0" TargetMode="External"/><Relationship Id="rId4" Type="http://schemas.openxmlformats.org/officeDocument/2006/relationships/image" Target="../media/image2.png"/><Relationship Id="rId5" Type="http://schemas.openxmlformats.org/officeDocument/2006/relationships/image" Target="../media/image1.png"/><Relationship Id="rId6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7.png"/><Relationship Id="rId4" Type="http://schemas.openxmlformats.org/officeDocument/2006/relationships/image" Target="../media/image2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6.png"/><Relationship Id="rId4" Type="http://schemas.openxmlformats.org/officeDocument/2006/relationships/image" Target="../media/image3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8.png"/><Relationship Id="rId4" Type="http://schemas.openxmlformats.org/officeDocument/2006/relationships/image" Target="../media/image3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2.png"/><Relationship Id="rId4" Type="http://schemas.openxmlformats.org/officeDocument/2006/relationships/image" Target="../media/image36.png"/><Relationship Id="rId5" Type="http://schemas.openxmlformats.org/officeDocument/2006/relationships/image" Target="../media/image3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www.linkedin.com/pulse/comprehensive-comparison-jupyter-vs-zeppelin-hoc-q-phan-mba-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colab.research.google.com/drive/1co_-qwtCmwl_0hCU5Vrz0Lcnp-Qvy_4_" TargetMode="External"/><Relationship Id="rId4" Type="http://schemas.openxmlformats.org/officeDocument/2006/relationships/image" Target="../media/image41.jpg"/><Relationship Id="rId5" Type="http://schemas.openxmlformats.org/officeDocument/2006/relationships/image" Target="../media/image3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1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0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0.png"/><Relationship Id="rId4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1" Type="http://schemas.openxmlformats.org/officeDocument/2006/relationships/image" Target="../media/image12.jpg"/><Relationship Id="rId10" Type="http://schemas.openxmlformats.org/officeDocument/2006/relationships/image" Target="../media/image15.png"/><Relationship Id="rId13" Type="http://schemas.openxmlformats.org/officeDocument/2006/relationships/image" Target="../media/image18.png"/><Relationship Id="rId1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9.png"/><Relationship Id="rId4" Type="http://schemas.openxmlformats.org/officeDocument/2006/relationships/image" Target="../media/image14.png"/><Relationship Id="rId9" Type="http://schemas.openxmlformats.org/officeDocument/2006/relationships/image" Target="../media/image16.png"/><Relationship Id="rId5" Type="http://schemas.openxmlformats.org/officeDocument/2006/relationships/image" Target="../media/image11.png"/><Relationship Id="rId6" Type="http://schemas.openxmlformats.org/officeDocument/2006/relationships/image" Target="../media/image17.png"/><Relationship Id="rId7" Type="http://schemas.openxmlformats.org/officeDocument/2006/relationships/image" Target="../media/image10.png"/><Relationship Id="rId8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4"/>
          <p:cNvSpPr txBox="1"/>
          <p:nvPr>
            <p:ph type="title"/>
          </p:nvPr>
        </p:nvSpPr>
        <p:spPr>
          <a:xfrm>
            <a:off x="609600" y="152718"/>
            <a:ext cx="772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 Black"/>
              <a:buNone/>
            </a:pPr>
            <a:r>
              <a:rPr lang="en-US"/>
              <a:t>ANNOUNCEMENTS</a:t>
            </a:r>
            <a:endParaRPr/>
          </a:p>
        </p:txBody>
      </p:sp>
      <p:sp>
        <p:nvSpPr>
          <p:cNvPr id="99" name="Google Shape;99;p14"/>
          <p:cNvSpPr txBox="1"/>
          <p:nvPr>
            <p:ph idx="1" type="body"/>
          </p:nvPr>
        </p:nvSpPr>
        <p:spPr>
          <a:xfrm>
            <a:off x="609600" y="1752601"/>
            <a:ext cx="10160000" cy="4373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Register on Piazza: </a:t>
            </a:r>
            <a:r>
              <a:rPr b="0" lang="en-US">
                <a:latin typeface="Helvetica Neue"/>
                <a:ea typeface="Helvetica Neue"/>
                <a:cs typeface="Helvetica Neue"/>
                <a:sym typeface="Helvetica Neue"/>
              </a:rPr>
              <a:t>piazza.com/umd/spring2022/cmsc320/home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lang="en-US"/>
              <a:t>236 have registered already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/>
              <a:t>134 still to register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b="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If you were on Piazza, you’d know …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</a:pPr>
            <a:r>
              <a:rPr b="0" lang="en-US">
                <a:solidFill>
                  <a:schemeClr val="dk2"/>
                </a:solidFill>
              </a:rPr>
              <a:t>Project 0 is out!</a:t>
            </a:r>
            <a:r>
              <a:rPr b="0" lang="en-US"/>
              <a:t>  It is “due” next Tuesday evening.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lang="en-US"/>
              <a:t>Link: </a:t>
            </a:r>
            <a:r>
              <a:rPr lang="en-US" sz="1400" u="sng">
                <a:solidFill>
                  <a:schemeClr val="hlink"/>
                </a:solidFill>
                <a:hlinkClick r:id="rId3"/>
              </a:rPr>
              <a:t>https://github.com/cmsc320/spring2021/tree/main/project0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We’ve also linked some </a:t>
            </a:r>
            <a:r>
              <a:rPr lang="en-US">
                <a:solidFill>
                  <a:schemeClr val="dk2"/>
                </a:solidFill>
              </a:rPr>
              <a:t>reading</a:t>
            </a:r>
            <a:r>
              <a:rPr lang="en-US"/>
              <a:t> for the week!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lang="en-US"/>
              <a:t>First </a:t>
            </a:r>
            <a:r>
              <a:rPr b="0" lang="en-US">
                <a:solidFill>
                  <a:schemeClr val="dk2"/>
                </a:solidFill>
              </a:rPr>
              <a:t>quiz</a:t>
            </a:r>
            <a:r>
              <a:rPr b="0" lang="en-US"/>
              <a:t> is due Friday at 11:59pm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lang="en-US"/>
              <a:t>Unlimited time, only need to complete 10</a:t>
            </a:r>
            <a:endParaRPr/>
          </a:p>
        </p:txBody>
      </p:sp>
      <p:sp>
        <p:nvSpPr>
          <p:cNvPr id="100" name="Google Shape;100;p14"/>
          <p:cNvSpPr txBox="1"/>
          <p:nvPr>
            <p:ph idx="12" type="sldNum"/>
          </p:nvPr>
        </p:nvSpPr>
        <p:spPr>
          <a:xfrm rot="-5400000">
            <a:off x="11189124" y="5824644"/>
            <a:ext cx="1315721" cy="486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01" name="Google Shape;101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flipH="1">
            <a:off x="5614315" y="2183503"/>
            <a:ext cx="314873" cy="2867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86333" y="2560345"/>
            <a:ext cx="370837" cy="3708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509910" y="1739853"/>
            <a:ext cx="3786597" cy="33782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3"/>
          <p:cNvSpPr txBox="1"/>
          <p:nvPr>
            <p:ph type="title"/>
          </p:nvPr>
        </p:nvSpPr>
        <p:spPr>
          <a:xfrm>
            <a:off x="609600" y="152718"/>
            <a:ext cx="772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 Black"/>
              <a:buNone/>
            </a:pPr>
            <a:r>
              <a:rPr lang="en-US"/>
              <a:t>NETFLIX PRIZE I</a:t>
            </a:r>
            <a:endParaRPr/>
          </a:p>
        </p:txBody>
      </p:sp>
      <p:sp>
        <p:nvSpPr>
          <p:cNvPr id="202" name="Google Shape;202;p23"/>
          <p:cNvSpPr txBox="1"/>
          <p:nvPr>
            <p:ph idx="1" type="body"/>
          </p:nvPr>
        </p:nvSpPr>
        <p:spPr>
          <a:xfrm>
            <a:off x="609600" y="1752601"/>
            <a:ext cx="10160000" cy="4373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Recommender systems: predict a user’s rating of an item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Netflix Prize: $1MM to the first team that beats our in-house engine by 10%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/>
              <a:t>Happened after about three years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/>
              <a:t>Model was </a:t>
            </a:r>
            <a:r>
              <a:rPr lang="en-US">
                <a:solidFill>
                  <a:schemeClr val="dk2"/>
                </a:solidFill>
              </a:rPr>
              <a:t>never used </a:t>
            </a:r>
            <a:r>
              <a:rPr lang="en-US"/>
              <a:t>by Netflix for a variety of reasons</a:t>
            </a:r>
            <a:endParaRPr/>
          </a:p>
          <a:p>
            <a:pPr indent="-342900" lvl="1" marL="800100" rtl="0" algn="l">
              <a:spcBef>
                <a:spcPts val="100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/>
              <a:t>Out of date (DVDs vs streaming)</a:t>
            </a:r>
            <a:endParaRPr/>
          </a:p>
          <a:p>
            <a:pPr indent="-342900" lvl="1" marL="800100" rtl="0" algn="l">
              <a:spcBef>
                <a:spcPts val="40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/>
              <a:t>Too complicated / not interpretable</a:t>
            </a:r>
            <a:endParaRPr/>
          </a:p>
        </p:txBody>
      </p:sp>
      <p:sp>
        <p:nvSpPr>
          <p:cNvPr id="203" name="Google Shape;203;p23"/>
          <p:cNvSpPr txBox="1"/>
          <p:nvPr>
            <p:ph idx="12" type="sldNum"/>
          </p:nvPr>
        </p:nvSpPr>
        <p:spPr>
          <a:xfrm rot="-5400000">
            <a:off x="11189124" y="5824644"/>
            <a:ext cx="1315721" cy="486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aphicFrame>
        <p:nvGraphicFramePr>
          <p:cNvPr id="204" name="Google Shape;204;p23"/>
          <p:cNvGraphicFramePr/>
          <p:nvPr/>
        </p:nvGraphicFramePr>
        <p:xfrm>
          <a:off x="2598293" y="2296410"/>
          <a:ext cx="3000000" cy="3000000"/>
        </p:xfrm>
        <a:graphic>
          <a:graphicData uri="http://schemas.openxmlformats.org/drawingml/2006/table">
            <a:tbl>
              <a:tblPr firstCol="1" firstRow="1">
                <a:noFill/>
                <a:tableStyleId>{43BD2E4A-C1BE-42C5-8075-97B1B87E1673}</a:tableStyleId>
              </a:tblPr>
              <a:tblGrid>
                <a:gridCol w="1317125"/>
                <a:gridCol w="1317125"/>
                <a:gridCol w="1317125"/>
                <a:gridCol w="1317125"/>
                <a:gridCol w="1317125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Twilight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Wall-E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Twilight II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Furious 7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User 1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+1</a:t>
                      </a:r>
                      <a:endParaRPr sz="1800">
                        <a:solidFill>
                          <a:srgbClr val="00B0F0"/>
                        </a:solidFill>
                      </a:endParaRPr>
                    </a:p>
                  </a:txBody>
                  <a:tcPr marT="45725" marB="45725" marR="91450" marL="91450"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-1</a:t>
                      </a:r>
                      <a:endParaRPr/>
                    </a:p>
                  </a:txBody>
                  <a:tcPr marT="45725" marB="45725" marR="91450" marL="91450"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+1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?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User 2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+1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-1</a:t>
                      </a:r>
                      <a:endParaRPr/>
                    </a:p>
                  </a:txBody>
                  <a:tcPr marT="45725" marB="45725" marR="91450" marL="91450"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?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?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User 3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-1</a:t>
                      </a:r>
                      <a:endParaRPr/>
                    </a:p>
                  </a:txBody>
                  <a:tcPr marT="45725" marB="45725" marR="91450" marL="91450"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+1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-1</a:t>
                      </a:r>
                      <a:endParaRPr/>
                    </a:p>
                  </a:txBody>
                  <a:tcPr marT="45725" marB="45725" marR="91450" marL="91450"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+1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9BBB59"/>
                    </a:solidFill>
                  </a:tcPr>
                </a:tc>
              </a:tr>
            </a:tbl>
          </a:graphicData>
        </a:graphic>
      </p:graphicFrame>
      <p:pic>
        <p:nvPicPr>
          <p:cNvPr descr="Netflix Subscription for IPU rooms – Donate to Jersey Hospice Care" id="205" name="Google Shape;205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48376" y="315209"/>
            <a:ext cx="1398609" cy="1981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4"/>
          <p:cNvSpPr txBox="1"/>
          <p:nvPr>
            <p:ph type="title"/>
          </p:nvPr>
        </p:nvSpPr>
        <p:spPr>
          <a:xfrm>
            <a:off x="609600" y="152718"/>
            <a:ext cx="772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 Black"/>
              <a:buNone/>
            </a:pPr>
            <a:r>
              <a:rPr lang="en-US"/>
              <a:t>NETFLIX PRIZE II</a:t>
            </a:r>
            <a:endParaRPr/>
          </a:p>
        </p:txBody>
      </p:sp>
      <p:sp>
        <p:nvSpPr>
          <p:cNvPr id="211" name="Google Shape;211;p24"/>
          <p:cNvSpPr txBox="1"/>
          <p:nvPr>
            <p:ph idx="12" type="sldNum"/>
          </p:nvPr>
        </p:nvSpPr>
        <p:spPr>
          <a:xfrm rot="-5400000">
            <a:off x="11189124" y="5824644"/>
            <a:ext cx="1315721" cy="486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212" name="Google Shape;212;p24"/>
          <p:cNvGrpSpPr/>
          <p:nvPr/>
        </p:nvGrpSpPr>
        <p:grpSpPr>
          <a:xfrm>
            <a:off x="2325791" y="2053649"/>
            <a:ext cx="5039930" cy="4589115"/>
            <a:chOff x="801788" y="1873769"/>
            <a:chExt cx="5039930" cy="4589115"/>
          </a:xfrm>
        </p:grpSpPr>
        <p:pic>
          <p:nvPicPr>
            <p:cNvPr id="213" name="Google Shape;213;p2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40341" y="1873769"/>
              <a:ext cx="4701377" cy="425056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4" name="Google Shape;214;p24"/>
            <p:cNvSpPr txBox="1"/>
            <p:nvPr/>
          </p:nvSpPr>
          <p:spPr>
            <a:xfrm>
              <a:off x="1140341" y="6124329"/>
              <a:ext cx="4701377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Latent factor 2</a:t>
              </a:r>
              <a:endParaRPr/>
            </a:p>
          </p:txBody>
        </p:sp>
        <p:sp>
          <p:nvSpPr>
            <p:cNvPr id="215" name="Google Shape;215;p24"/>
            <p:cNvSpPr txBox="1"/>
            <p:nvPr/>
          </p:nvSpPr>
          <p:spPr>
            <a:xfrm rot="-5400000">
              <a:off x="-1154216" y="3829772"/>
              <a:ext cx="4250562" cy="33855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Latent factor 1</a:t>
              </a:r>
              <a:endParaRPr/>
            </a:p>
          </p:txBody>
        </p:sp>
      </p:grpSp>
      <p:sp>
        <p:nvSpPr>
          <p:cNvPr id="216" name="Google Shape;216;p24"/>
          <p:cNvSpPr txBox="1"/>
          <p:nvPr/>
        </p:nvSpPr>
        <p:spPr>
          <a:xfrm>
            <a:off x="1494019" y="6552827"/>
            <a:ext cx="458699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4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Image courtesy of Christopher Volinsky</a:t>
            </a:r>
            <a:endParaRPr i="1" sz="14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p24"/>
          <p:cNvSpPr/>
          <p:nvPr/>
        </p:nvSpPr>
        <p:spPr>
          <a:xfrm>
            <a:off x="7472417" y="2962392"/>
            <a:ext cx="2844201" cy="1723869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Latent factors model: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Identify factors with max discrimination between movies</a:t>
            </a:r>
            <a:endParaRPr/>
          </a:p>
        </p:txBody>
      </p:sp>
      <p:grpSp>
        <p:nvGrpSpPr>
          <p:cNvPr id="218" name="Google Shape;218;p24"/>
          <p:cNvGrpSpPr/>
          <p:nvPr/>
        </p:nvGrpSpPr>
        <p:grpSpPr>
          <a:xfrm>
            <a:off x="2153590" y="1524318"/>
            <a:ext cx="6158459" cy="529328"/>
            <a:chOff x="629587" y="1524318"/>
            <a:chExt cx="6158459" cy="529328"/>
          </a:xfrm>
        </p:grpSpPr>
        <p:sp>
          <p:nvSpPr>
            <p:cNvPr id="219" name="Google Shape;219;p24"/>
            <p:cNvSpPr/>
            <p:nvPr/>
          </p:nvSpPr>
          <p:spPr>
            <a:xfrm>
              <a:off x="629587" y="1524318"/>
              <a:ext cx="2723213" cy="529328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12700">
              <a:solidFill>
                <a:srgbClr val="777777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39999" rotWithShape="0" algn="bl" dist="23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Frat/Gross-Out Comedy</a:t>
              </a:r>
              <a:endParaRPr/>
            </a:p>
          </p:txBody>
        </p:sp>
        <p:sp>
          <p:nvSpPr>
            <p:cNvPr id="220" name="Google Shape;220;p24"/>
            <p:cNvSpPr/>
            <p:nvPr/>
          </p:nvSpPr>
          <p:spPr>
            <a:xfrm>
              <a:off x="4064833" y="1524318"/>
              <a:ext cx="2723213" cy="529328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12700">
              <a:solidFill>
                <a:srgbClr val="777777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39999" rotWithShape="0" algn="bl" dist="23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Critically-Acclaimed/Strong Female Lead</a:t>
              </a:r>
              <a:endParaRPr/>
            </a:p>
          </p:txBody>
        </p:sp>
        <p:cxnSp>
          <p:nvCxnSpPr>
            <p:cNvPr id="221" name="Google Shape;221;p24"/>
            <p:cNvCxnSpPr>
              <a:stCxn id="219" idx="3"/>
              <a:endCxn id="220" idx="1"/>
            </p:cNvCxnSpPr>
            <p:nvPr/>
          </p:nvCxnSpPr>
          <p:spPr>
            <a:xfrm>
              <a:off x="3352800" y="1788982"/>
              <a:ext cx="711900" cy="0"/>
            </a:xfrm>
            <a:prstGeom prst="straightConnector1">
              <a:avLst/>
            </a:prstGeom>
            <a:noFill/>
            <a:ln cap="flat" cmpd="sng" w="41275">
              <a:solidFill>
                <a:schemeClr val="accent1"/>
              </a:solidFill>
              <a:prstDash val="solid"/>
              <a:round/>
              <a:headEnd len="med" w="med" type="triangle"/>
              <a:tailEnd len="med" w="med" type="triangle"/>
            </a:ln>
            <a:effectLst>
              <a:outerShdw blurRad="39999" rotWithShape="0" algn="bl" dist="23000">
                <a:srgbClr val="000000">
                  <a:alpha val="40000"/>
                </a:srgbClr>
              </a:outerShdw>
            </a:effectLst>
          </p:spPr>
        </p:cxnSp>
      </p:grpSp>
      <p:grpSp>
        <p:nvGrpSpPr>
          <p:cNvPr id="222" name="Google Shape;222;p24"/>
          <p:cNvGrpSpPr/>
          <p:nvPr/>
        </p:nvGrpSpPr>
        <p:grpSpPr>
          <a:xfrm>
            <a:off x="1613942" y="2398429"/>
            <a:ext cx="809468" cy="3440825"/>
            <a:chOff x="89942" y="2398426"/>
            <a:chExt cx="809468" cy="3440825"/>
          </a:xfrm>
        </p:grpSpPr>
        <p:sp>
          <p:nvSpPr>
            <p:cNvPr id="223" name="Google Shape;223;p24"/>
            <p:cNvSpPr/>
            <p:nvPr/>
          </p:nvSpPr>
          <p:spPr>
            <a:xfrm>
              <a:off x="89942" y="2398426"/>
              <a:ext cx="809468" cy="419725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12700">
              <a:solidFill>
                <a:srgbClr val="777777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39999" rotWithShape="0" algn="bl" dist="23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Artsy</a:t>
              </a:r>
              <a:endParaRPr/>
            </a:p>
          </p:txBody>
        </p:sp>
        <p:sp>
          <p:nvSpPr>
            <p:cNvPr id="224" name="Google Shape;224;p24"/>
            <p:cNvSpPr/>
            <p:nvPr/>
          </p:nvSpPr>
          <p:spPr>
            <a:xfrm>
              <a:off x="89942" y="5419526"/>
              <a:ext cx="809468" cy="419725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12700">
              <a:solidFill>
                <a:srgbClr val="777777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39999" rotWithShape="0" algn="bl" dist="23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BB</a:t>
              </a:r>
              <a:endParaRPr/>
            </a:p>
          </p:txBody>
        </p:sp>
        <p:cxnSp>
          <p:nvCxnSpPr>
            <p:cNvPr id="225" name="Google Shape;225;p24"/>
            <p:cNvCxnSpPr>
              <a:stCxn id="223" idx="2"/>
              <a:endCxn id="224" idx="0"/>
            </p:cNvCxnSpPr>
            <p:nvPr/>
          </p:nvCxnSpPr>
          <p:spPr>
            <a:xfrm>
              <a:off x="494676" y="2818151"/>
              <a:ext cx="0" cy="2601300"/>
            </a:xfrm>
            <a:prstGeom prst="straightConnector1">
              <a:avLst/>
            </a:prstGeom>
            <a:noFill/>
            <a:ln cap="flat" cmpd="sng" w="41275">
              <a:solidFill>
                <a:schemeClr val="accent1"/>
              </a:solidFill>
              <a:prstDash val="solid"/>
              <a:round/>
              <a:headEnd len="med" w="med" type="triangle"/>
              <a:tailEnd len="med" w="med" type="triangle"/>
            </a:ln>
            <a:effectLst>
              <a:outerShdw blurRad="39999" rotWithShape="0" algn="bl" dist="23000">
                <a:srgbClr val="000000">
                  <a:alpha val="40000"/>
                </a:srgbClr>
              </a:outerShdw>
            </a:effectLst>
          </p:spPr>
        </p:cxnSp>
      </p:grpSp>
      <p:pic>
        <p:nvPicPr>
          <p:cNvPr descr="Netflix Subscription for IPU rooms – Donate to Jersey Hospice Care" id="226" name="Google Shape;226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448376" y="315209"/>
            <a:ext cx="1398609" cy="1981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5"/>
          <p:cNvSpPr txBox="1"/>
          <p:nvPr>
            <p:ph type="title"/>
          </p:nvPr>
        </p:nvSpPr>
        <p:spPr>
          <a:xfrm>
            <a:off x="609600" y="152718"/>
            <a:ext cx="772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 Black"/>
              <a:buNone/>
            </a:pPr>
            <a:r>
              <a:rPr lang="en-US"/>
              <a:t>NETFLIX PRIZE III</a:t>
            </a:r>
            <a:endParaRPr/>
          </a:p>
        </p:txBody>
      </p:sp>
      <p:sp>
        <p:nvSpPr>
          <p:cNvPr id="232" name="Google Shape;232;p25"/>
          <p:cNvSpPr txBox="1"/>
          <p:nvPr>
            <p:ph idx="1" type="body"/>
          </p:nvPr>
        </p:nvSpPr>
        <p:spPr>
          <a:xfrm>
            <a:off x="609600" y="1752601"/>
            <a:ext cx="10160000" cy="4373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Netflix initially planned a follow-up competition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In 2007, UT Austin managed to deanonymize portions of the original released (anonymized) Netflix dataset: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/>
              <a:t>????????????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/>
              <a:t>Matched rating against those made publicly on IMDb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Why could this be bad?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2009—2010, four Netflix users filed a class-action lawsuit against Netflix over</a:t>
            </a:r>
            <a:endParaRPr/>
          </a:p>
        </p:txBody>
      </p:sp>
      <p:sp>
        <p:nvSpPr>
          <p:cNvPr id="233" name="Google Shape;233;p25"/>
          <p:cNvSpPr txBox="1"/>
          <p:nvPr>
            <p:ph idx="12" type="sldNum"/>
          </p:nvPr>
        </p:nvSpPr>
        <p:spPr>
          <a:xfrm rot="-5400000">
            <a:off x="11189124" y="5824644"/>
            <a:ext cx="1315721" cy="486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Netflix Subscription for IPU rooms – Donate to Jersey Hospice Care" id="234" name="Google Shape;234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48376" y="315209"/>
            <a:ext cx="1398609" cy="1981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6"/>
          <p:cNvSpPr txBox="1"/>
          <p:nvPr>
            <p:ph type="title"/>
          </p:nvPr>
        </p:nvSpPr>
        <p:spPr>
          <a:xfrm>
            <a:off x="609600" y="152718"/>
            <a:ext cx="772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 Black"/>
              <a:buNone/>
            </a:pPr>
            <a:r>
              <a:rPr lang="en-US"/>
              <a:t>MONEYBALL</a:t>
            </a:r>
            <a:endParaRPr/>
          </a:p>
        </p:txBody>
      </p:sp>
      <p:sp>
        <p:nvSpPr>
          <p:cNvPr id="241" name="Google Shape;241;p26"/>
          <p:cNvSpPr txBox="1"/>
          <p:nvPr>
            <p:ph idx="1" type="body"/>
          </p:nvPr>
        </p:nvSpPr>
        <p:spPr>
          <a:xfrm>
            <a:off x="609600" y="1752602"/>
            <a:ext cx="4661402" cy="4373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Baseball teams drafted rookie players primarily based on human scouts’ opinions of their talents</a:t>
            </a:r>
            <a:endParaRPr/>
          </a:p>
          <a:p>
            <a:pPr indent="0" lvl="0" marL="0" rtl="0" algn="l">
              <a:spcBef>
                <a:spcPts val="970"/>
              </a:spcBef>
              <a:spcAft>
                <a:spcPts val="0"/>
              </a:spcAft>
              <a:buClr>
                <a:schemeClr val="dk2"/>
              </a:buClr>
              <a:buSzPct val="100000"/>
              <a:buNone/>
            </a:pPr>
            <a:r>
              <a:rPr lang="en-US">
                <a:solidFill>
                  <a:schemeClr val="dk2"/>
                </a:solidFill>
              </a:rPr>
              <a:t>Paul DePodesta</a:t>
            </a:r>
            <a:r>
              <a:rPr lang="en-US"/>
              <a:t>, data scientist </a:t>
            </a:r>
            <a:r>
              <a:rPr i="1" lang="en-US"/>
              <a:t>du jour</a:t>
            </a:r>
            <a:r>
              <a:rPr lang="en-US"/>
              <a:t>, convinces the {bad, poor} Oakland Athletics to use a </a:t>
            </a:r>
            <a:r>
              <a:rPr lang="en-US">
                <a:solidFill>
                  <a:schemeClr val="dk2"/>
                </a:solidFill>
              </a:rPr>
              <a:t>quantitative</a:t>
            </a:r>
            <a:r>
              <a:rPr lang="en-US"/>
              <a:t> aka sabermetric approach to hiring</a:t>
            </a:r>
            <a:br>
              <a:rPr lang="en-US"/>
            </a:br>
            <a:endParaRPr/>
          </a:p>
          <a:p>
            <a:pPr indent="0" lvl="0" marL="0" rtl="0" algn="l">
              <a:spcBef>
                <a:spcPts val="896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sz="1600"/>
              <a:t>(Spoiler: Red Sox offer Brand a job, he says no, they take a sabermetric approach and win the World Series.)</a:t>
            </a:r>
            <a:endParaRPr/>
          </a:p>
          <a:p>
            <a:pPr indent="0" lvl="0" marL="0" rtl="0" algn="l">
              <a:spcBef>
                <a:spcPts val="896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896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sz="1600"/>
              <a:t>(Spoiler #2: DePodesta is now Chief Strategy Officer for the Browns, and they extended his contract in 2021, so we’ll see what happens!)</a:t>
            </a:r>
            <a:endParaRPr/>
          </a:p>
          <a:p>
            <a:pPr indent="0" lvl="0" marL="0" rtl="0" algn="l">
              <a:spcBef>
                <a:spcPts val="9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</p:txBody>
      </p:sp>
      <p:sp>
        <p:nvSpPr>
          <p:cNvPr id="242" name="Google Shape;242;p26"/>
          <p:cNvSpPr txBox="1"/>
          <p:nvPr>
            <p:ph idx="12" type="sldNum"/>
          </p:nvPr>
        </p:nvSpPr>
        <p:spPr>
          <a:xfrm rot="-5400000">
            <a:off x="11189124" y="5824644"/>
            <a:ext cx="1315721" cy="486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43" name="Google Shape;243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86914" y="2263710"/>
            <a:ext cx="4661402" cy="4575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13919" y="152718"/>
            <a:ext cx="1807392" cy="20369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7"/>
          <p:cNvSpPr txBox="1"/>
          <p:nvPr>
            <p:ph idx="12" type="sldNum"/>
          </p:nvPr>
        </p:nvSpPr>
        <p:spPr>
          <a:xfrm rot="-5400000">
            <a:off x="11189124" y="5824644"/>
            <a:ext cx="1315721" cy="486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50" name="Google Shape;250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01903" y="0"/>
            <a:ext cx="717074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27"/>
          <p:cNvSpPr txBox="1"/>
          <p:nvPr/>
        </p:nvSpPr>
        <p:spPr>
          <a:xfrm>
            <a:off x="7243635" y="6289810"/>
            <a:ext cx="3043003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http://www.businessinsider.com/best-jobs-in-america-in-2017-2017-1/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8"/>
          <p:cNvSpPr txBox="1"/>
          <p:nvPr>
            <p:ph type="title"/>
          </p:nvPr>
        </p:nvSpPr>
        <p:spPr>
          <a:xfrm>
            <a:off x="1524000" y="2614836"/>
            <a:ext cx="8989454" cy="164849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400"/>
              <a:buFont typeface="Arial Black"/>
              <a:buNone/>
            </a:pPr>
            <a:r>
              <a:rPr i="1" lang="en-US" sz="2400">
                <a:solidFill>
                  <a:srgbClr val="7F7F7F"/>
                </a:solidFill>
              </a:rPr>
              <a:t>NEXT (AKA THE REST OF THIS) CLASS:</a:t>
            </a:r>
            <a:br>
              <a:rPr lang="en-US"/>
            </a:br>
            <a:r>
              <a:rPr lang="en-US"/>
              <a:t>SCRAPING DATA WITH PYTHON</a:t>
            </a:r>
            <a:endParaRPr b="1" i="1">
              <a:solidFill>
                <a:schemeClr val="accent1"/>
              </a:solidFill>
            </a:endParaRPr>
          </a:p>
        </p:txBody>
      </p:sp>
      <p:sp>
        <p:nvSpPr>
          <p:cNvPr id="258" name="Google Shape;258;p28"/>
          <p:cNvSpPr txBox="1"/>
          <p:nvPr>
            <p:ph idx="12" type="sldNum"/>
          </p:nvPr>
        </p:nvSpPr>
        <p:spPr>
          <a:xfrm rot="-5400000">
            <a:off x="11189124" y="5824644"/>
            <a:ext cx="1315721" cy="486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59" name="Google Shape;259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15499" y="4668920"/>
            <a:ext cx="5406461" cy="182614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37416" y="418966"/>
            <a:ext cx="4168898" cy="26076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29"/>
          <p:cNvSpPr txBox="1"/>
          <p:nvPr>
            <p:ph type="title"/>
          </p:nvPr>
        </p:nvSpPr>
        <p:spPr>
          <a:xfrm>
            <a:off x="609600" y="152718"/>
            <a:ext cx="772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 Black"/>
              <a:buNone/>
            </a:pPr>
            <a:r>
              <a:rPr lang="en-US"/>
              <a:t>THE DATA LIFECYCLE</a:t>
            </a:r>
            <a:endParaRPr/>
          </a:p>
        </p:txBody>
      </p:sp>
      <p:sp>
        <p:nvSpPr>
          <p:cNvPr id="267" name="Google Shape;267;p29"/>
          <p:cNvSpPr txBox="1"/>
          <p:nvPr>
            <p:ph idx="12" type="sldNum"/>
          </p:nvPr>
        </p:nvSpPr>
        <p:spPr>
          <a:xfrm rot="-5400000">
            <a:off x="11189124" y="5824644"/>
            <a:ext cx="1315721" cy="486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68" name="Google Shape;268;p29"/>
          <p:cNvSpPr/>
          <p:nvPr/>
        </p:nvSpPr>
        <p:spPr>
          <a:xfrm>
            <a:off x="850533" y="2193053"/>
            <a:ext cx="1615053" cy="2463989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Data collection</a:t>
            </a:r>
            <a:endParaRPr/>
          </a:p>
        </p:txBody>
      </p:sp>
      <p:grpSp>
        <p:nvGrpSpPr>
          <p:cNvPr id="269" name="Google Shape;269;p29"/>
          <p:cNvGrpSpPr/>
          <p:nvPr/>
        </p:nvGrpSpPr>
        <p:grpSpPr>
          <a:xfrm>
            <a:off x="2465586" y="2193053"/>
            <a:ext cx="2218970" cy="2463989"/>
            <a:chOff x="1604361" y="2044932"/>
            <a:chExt cx="1781694" cy="1978429"/>
          </a:xfrm>
        </p:grpSpPr>
        <p:sp>
          <p:nvSpPr>
            <p:cNvPr id="270" name="Google Shape;270;p29"/>
            <p:cNvSpPr/>
            <p:nvPr/>
          </p:nvSpPr>
          <p:spPr>
            <a:xfrm>
              <a:off x="2089269" y="2044932"/>
              <a:ext cx="1296786" cy="1978429"/>
            </a:xfrm>
            <a:prstGeom prst="roundRect">
              <a:avLst>
                <a:gd fmla="val 16667" name="adj"/>
              </a:avLst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Data processing</a:t>
              </a:r>
              <a:endParaRPr/>
            </a:p>
          </p:txBody>
        </p:sp>
        <p:cxnSp>
          <p:nvCxnSpPr>
            <p:cNvPr id="271" name="Google Shape;271;p29"/>
            <p:cNvCxnSpPr>
              <a:stCxn id="268" idx="3"/>
              <a:endCxn id="270" idx="1"/>
            </p:cNvCxnSpPr>
            <p:nvPr/>
          </p:nvCxnSpPr>
          <p:spPr>
            <a:xfrm>
              <a:off x="1604361" y="3034147"/>
              <a:ext cx="484800" cy="0"/>
            </a:xfrm>
            <a:prstGeom prst="straightConnector1">
              <a:avLst/>
            </a:prstGeom>
            <a:noFill/>
            <a:ln cap="flat" cmpd="sng" w="41275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  <a:effectLst>
              <a:outerShdw blurRad="39999" rotWithShape="0" algn="bl" dist="23000">
                <a:srgbClr val="000000">
                  <a:alpha val="40000"/>
                </a:srgbClr>
              </a:outerShdw>
            </a:effectLst>
          </p:spPr>
        </p:cxnSp>
      </p:grpSp>
      <p:cxnSp>
        <p:nvCxnSpPr>
          <p:cNvPr id="272" name="Google Shape;272;p29"/>
          <p:cNvCxnSpPr>
            <a:stCxn id="270" idx="2"/>
            <a:endCxn id="268" idx="2"/>
          </p:cNvCxnSpPr>
          <p:nvPr/>
        </p:nvCxnSpPr>
        <p:spPr>
          <a:xfrm rot="5400000">
            <a:off x="2767180" y="3547792"/>
            <a:ext cx="600" cy="2219100"/>
          </a:xfrm>
          <a:prstGeom prst="curvedConnector3">
            <a:avLst>
              <a:gd fmla="val 46132250" name="adj1"/>
            </a:avLst>
          </a:prstGeom>
          <a:noFill/>
          <a:ln cap="flat" cmpd="sng" w="4127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39999" rotWithShape="0" algn="bl" dist="23000">
              <a:srgbClr val="000000">
                <a:alpha val="40000"/>
              </a:srgbClr>
            </a:outerShdw>
          </a:effectLst>
        </p:spPr>
      </p:cxnSp>
      <p:grpSp>
        <p:nvGrpSpPr>
          <p:cNvPr id="273" name="Google Shape;273;p29"/>
          <p:cNvGrpSpPr/>
          <p:nvPr/>
        </p:nvGrpSpPr>
        <p:grpSpPr>
          <a:xfrm>
            <a:off x="4684556" y="2193053"/>
            <a:ext cx="2218970" cy="2463989"/>
            <a:chOff x="3386055" y="2044932"/>
            <a:chExt cx="1781694" cy="1978429"/>
          </a:xfrm>
        </p:grpSpPr>
        <p:sp>
          <p:nvSpPr>
            <p:cNvPr id="274" name="Google Shape;274;p29"/>
            <p:cNvSpPr/>
            <p:nvPr/>
          </p:nvSpPr>
          <p:spPr>
            <a:xfrm>
              <a:off x="3870963" y="2044932"/>
              <a:ext cx="1296786" cy="1978429"/>
            </a:xfrm>
            <a:prstGeom prst="roundRect">
              <a:avLst>
                <a:gd fmla="val 16667" name="adj"/>
              </a:avLst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Exploratory analysis</a:t>
              </a:r>
              <a:endParaRPr/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&amp;</a:t>
              </a:r>
              <a:endParaRPr/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Data viz</a:t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75" name="Google Shape;275;p29"/>
            <p:cNvCxnSpPr>
              <a:stCxn id="270" idx="3"/>
              <a:endCxn id="274" idx="1"/>
            </p:cNvCxnSpPr>
            <p:nvPr/>
          </p:nvCxnSpPr>
          <p:spPr>
            <a:xfrm>
              <a:off x="3386055" y="3034147"/>
              <a:ext cx="484800" cy="0"/>
            </a:xfrm>
            <a:prstGeom prst="straightConnector1">
              <a:avLst/>
            </a:prstGeom>
            <a:noFill/>
            <a:ln cap="flat" cmpd="sng" w="41275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  <a:effectLst>
              <a:outerShdw blurRad="39999" rotWithShape="0" algn="bl" dist="23000">
                <a:srgbClr val="000000">
                  <a:alpha val="40000"/>
                </a:srgbClr>
              </a:outerShdw>
            </a:effectLst>
          </p:spPr>
        </p:cxnSp>
      </p:grpSp>
      <p:grpSp>
        <p:nvGrpSpPr>
          <p:cNvPr id="276" name="Google Shape;276;p29"/>
          <p:cNvGrpSpPr/>
          <p:nvPr/>
        </p:nvGrpSpPr>
        <p:grpSpPr>
          <a:xfrm>
            <a:off x="1658044" y="4657042"/>
            <a:ext cx="4437956" cy="374"/>
            <a:chOff x="955955" y="4023364"/>
            <a:chExt cx="3563400" cy="300"/>
          </a:xfrm>
        </p:grpSpPr>
        <p:cxnSp>
          <p:nvCxnSpPr>
            <p:cNvPr id="277" name="Google Shape;277;p29"/>
            <p:cNvCxnSpPr>
              <a:stCxn id="274" idx="2"/>
              <a:endCxn id="270" idx="2"/>
            </p:cNvCxnSpPr>
            <p:nvPr/>
          </p:nvCxnSpPr>
          <p:spPr>
            <a:xfrm rot="5400000">
              <a:off x="3628355" y="3132664"/>
              <a:ext cx="300" cy="1781700"/>
            </a:xfrm>
            <a:prstGeom prst="curvedConnector3">
              <a:avLst>
                <a:gd fmla="val -2551173" name="adj1"/>
              </a:avLst>
            </a:prstGeom>
            <a:noFill/>
            <a:ln cap="flat" cmpd="sng" w="41275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  <a:effectLst>
              <a:outerShdw blurRad="39999" rotWithShape="0" algn="bl" dist="23000">
                <a:srgbClr val="000000">
                  <a:alpha val="40000"/>
                </a:srgbClr>
              </a:outerShdw>
            </a:effectLst>
          </p:spPr>
        </p:cxnSp>
        <p:cxnSp>
          <p:nvCxnSpPr>
            <p:cNvPr id="278" name="Google Shape;278;p29"/>
            <p:cNvCxnSpPr>
              <a:stCxn id="274" idx="2"/>
              <a:endCxn id="268" idx="2"/>
            </p:cNvCxnSpPr>
            <p:nvPr/>
          </p:nvCxnSpPr>
          <p:spPr>
            <a:xfrm rot="5400000">
              <a:off x="2737505" y="2241814"/>
              <a:ext cx="300" cy="3563400"/>
            </a:xfrm>
            <a:prstGeom prst="curvedConnector3">
              <a:avLst>
                <a:gd fmla="val -974502" name="adj1"/>
              </a:avLst>
            </a:prstGeom>
            <a:noFill/>
            <a:ln cap="flat" cmpd="sng" w="41275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  <a:effectLst>
              <a:outerShdw blurRad="39999" rotWithShape="0" algn="bl" dist="23000">
                <a:srgbClr val="000000">
                  <a:alpha val="40000"/>
                </a:srgbClr>
              </a:outerShdw>
            </a:effectLst>
          </p:spPr>
        </p:cxnSp>
      </p:grpSp>
      <p:grpSp>
        <p:nvGrpSpPr>
          <p:cNvPr id="279" name="Google Shape;279;p29"/>
          <p:cNvGrpSpPr/>
          <p:nvPr/>
        </p:nvGrpSpPr>
        <p:grpSpPr>
          <a:xfrm>
            <a:off x="6903526" y="2193053"/>
            <a:ext cx="2218970" cy="2463989"/>
            <a:chOff x="5167749" y="2044932"/>
            <a:chExt cx="1781694" cy="1978429"/>
          </a:xfrm>
        </p:grpSpPr>
        <p:sp>
          <p:nvSpPr>
            <p:cNvPr id="280" name="Google Shape;280;p29"/>
            <p:cNvSpPr/>
            <p:nvPr/>
          </p:nvSpPr>
          <p:spPr>
            <a:xfrm>
              <a:off x="5652657" y="2044932"/>
              <a:ext cx="1296786" cy="1978429"/>
            </a:xfrm>
            <a:prstGeom prst="roundRect">
              <a:avLst>
                <a:gd fmla="val 16667" name="adj"/>
              </a:avLst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Analysis, hypothesis testing, &amp; ML</a:t>
              </a:r>
              <a:endParaRPr/>
            </a:p>
          </p:txBody>
        </p:sp>
        <p:cxnSp>
          <p:nvCxnSpPr>
            <p:cNvPr id="281" name="Google Shape;281;p29"/>
            <p:cNvCxnSpPr>
              <a:stCxn id="274" idx="3"/>
              <a:endCxn id="280" idx="1"/>
            </p:cNvCxnSpPr>
            <p:nvPr/>
          </p:nvCxnSpPr>
          <p:spPr>
            <a:xfrm>
              <a:off x="5167749" y="3034147"/>
              <a:ext cx="484800" cy="0"/>
            </a:xfrm>
            <a:prstGeom prst="straightConnector1">
              <a:avLst/>
            </a:prstGeom>
            <a:noFill/>
            <a:ln cap="flat" cmpd="sng" w="41275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  <a:effectLst>
              <a:outerShdw blurRad="39999" rotWithShape="0" algn="bl" dist="23000">
                <a:srgbClr val="000000">
                  <a:alpha val="40000"/>
                </a:srgbClr>
              </a:outerShdw>
            </a:effectLst>
          </p:spPr>
        </p:cxnSp>
      </p:grpSp>
      <p:grpSp>
        <p:nvGrpSpPr>
          <p:cNvPr id="282" name="Google Shape;282;p29"/>
          <p:cNvGrpSpPr/>
          <p:nvPr/>
        </p:nvGrpSpPr>
        <p:grpSpPr>
          <a:xfrm>
            <a:off x="1658036" y="4657042"/>
            <a:ext cx="6656933" cy="374"/>
            <a:chOff x="955949" y="4023364"/>
            <a:chExt cx="5345100" cy="300"/>
          </a:xfrm>
        </p:grpSpPr>
        <p:cxnSp>
          <p:nvCxnSpPr>
            <p:cNvPr id="283" name="Google Shape;283;p29"/>
            <p:cNvCxnSpPr>
              <a:stCxn id="280" idx="2"/>
              <a:endCxn id="274" idx="2"/>
            </p:cNvCxnSpPr>
            <p:nvPr/>
          </p:nvCxnSpPr>
          <p:spPr>
            <a:xfrm rot="5400000">
              <a:off x="5410049" y="3132664"/>
              <a:ext cx="300" cy="1781700"/>
            </a:xfrm>
            <a:prstGeom prst="curvedConnector3">
              <a:avLst>
                <a:gd fmla="val -2551173" name="adj1"/>
              </a:avLst>
            </a:prstGeom>
            <a:noFill/>
            <a:ln cap="flat" cmpd="sng" w="41275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  <a:effectLst>
              <a:outerShdw blurRad="39999" rotWithShape="0" algn="bl" dist="23000">
                <a:srgbClr val="000000">
                  <a:alpha val="40000"/>
                </a:srgbClr>
              </a:outerShdw>
            </a:effectLst>
          </p:spPr>
        </p:cxnSp>
        <p:cxnSp>
          <p:nvCxnSpPr>
            <p:cNvPr id="284" name="Google Shape;284;p29"/>
            <p:cNvCxnSpPr>
              <a:stCxn id="280" idx="2"/>
              <a:endCxn id="270" idx="2"/>
            </p:cNvCxnSpPr>
            <p:nvPr/>
          </p:nvCxnSpPr>
          <p:spPr>
            <a:xfrm rot="5400000">
              <a:off x="4519199" y="2241814"/>
              <a:ext cx="300" cy="3563400"/>
            </a:xfrm>
            <a:prstGeom prst="curvedConnector3">
              <a:avLst>
                <a:gd fmla="val -869394" name="adj1"/>
              </a:avLst>
            </a:prstGeom>
            <a:noFill/>
            <a:ln cap="flat" cmpd="sng" w="41275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  <a:effectLst>
              <a:outerShdw blurRad="39999" rotWithShape="0" algn="bl" dist="23000">
                <a:srgbClr val="000000">
                  <a:alpha val="40000"/>
                </a:srgbClr>
              </a:outerShdw>
            </a:effectLst>
          </p:spPr>
        </p:cxnSp>
        <p:cxnSp>
          <p:nvCxnSpPr>
            <p:cNvPr id="285" name="Google Shape;285;p29"/>
            <p:cNvCxnSpPr>
              <a:stCxn id="280" idx="2"/>
              <a:endCxn id="268" idx="2"/>
            </p:cNvCxnSpPr>
            <p:nvPr/>
          </p:nvCxnSpPr>
          <p:spPr>
            <a:xfrm rot="5400000">
              <a:off x="3628349" y="1350964"/>
              <a:ext cx="300" cy="5345100"/>
            </a:xfrm>
            <a:prstGeom prst="curvedConnector3">
              <a:avLst>
                <a:gd fmla="val 707277" name="adj1"/>
              </a:avLst>
            </a:prstGeom>
            <a:noFill/>
            <a:ln cap="flat" cmpd="sng" w="41275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  <a:effectLst>
              <a:outerShdw blurRad="39999" rotWithShape="0" algn="bl" dist="23000">
                <a:srgbClr val="000000">
                  <a:alpha val="40000"/>
                </a:srgbClr>
              </a:outerShdw>
            </a:effectLst>
          </p:spPr>
        </p:cxnSp>
      </p:grpSp>
      <p:grpSp>
        <p:nvGrpSpPr>
          <p:cNvPr id="286" name="Google Shape;286;p29"/>
          <p:cNvGrpSpPr/>
          <p:nvPr/>
        </p:nvGrpSpPr>
        <p:grpSpPr>
          <a:xfrm>
            <a:off x="9122496" y="2193053"/>
            <a:ext cx="2218971" cy="2463989"/>
            <a:chOff x="6949442" y="2044932"/>
            <a:chExt cx="1781695" cy="1978429"/>
          </a:xfrm>
        </p:grpSpPr>
        <p:sp>
          <p:nvSpPr>
            <p:cNvPr id="287" name="Google Shape;287;p29"/>
            <p:cNvSpPr/>
            <p:nvPr/>
          </p:nvSpPr>
          <p:spPr>
            <a:xfrm>
              <a:off x="7434351" y="2044932"/>
              <a:ext cx="1296786" cy="1978429"/>
            </a:xfrm>
            <a:prstGeom prst="roundRect">
              <a:avLst>
                <a:gd fmla="val 16667" name="adj"/>
              </a:avLst>
            </a:pr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Insight &amp; Policy Decision</a:t>
              </a:r>
              <a:endParaRPr/>
            </a:p>
          </p:txBody>
        </p:sp>
        <p:cxnSp>
          <p:nvCxnSpPr>
            <p:cNvPr id="288" name="Google Shape;288;p29"/>
            <p:cNvCxnSpPr>
              <a:stCxn id="280" idx="3"/>
              <a:endCxn id="287" idx="1"/>
            </p:cNvCxnSpPr>
            <p:nvPr/>
          </p:nvCxnSpPr>
          <p:spPr>
            <a:xfrm>
              <a:off x="6949442" y="3034147"/>
              <a:ext cx="484800" cy="0"/>
            </a:xfrm>
            <a:prstGeom prst="straightConnector1">
              <a:avLst/>
            </a:prstGeom>
            <a:noFill/>
            <a:ln cap="flat" cmpd="sng" w="41275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  <a:effectLst>
              <a:outerShdw blurRad="39999" rotWithShape="0" algn="bl" dist="23000">
                <a:srgbClr val="000000">
                  <a:alpha val="40000"/>
                </a:srgbClr>
              </a:outerShdw>
            </a:effectLst>
          </p:spPr>
        </p:cxnSp>
      </p:grpSp>
      <p:grpSp>
        <p:nvGrpSpPr>
          <p:cNvPr id="289" name="Google Shape;289;p29"/>
          <p:cNvGrpSpPr/>
          <p:nvPr/>
        </p:nvGrpSpPr>
        <p:grpSpPr>
          <a:xfrm>
            <a:off x="1658030" y="4657042"/>
            <a:ext cx="8875911" cy="374"/>
            <a:chOff x="955944" y="4023364"/>
            <a:chExt cx="7126800" cy="300"/>
          </a:xfrm>
        </p:grpSpPr>
        <p:cxnSp>
          <p:nvCxnSpPr>
            <p:cNvPr id="290" name="Google Shape;290;p29"/>
            <p:cNvCxnSpPr>
              <a:stCxn id="287" idx="2"/>
              <a:endCxn id="280" idx="2"/>
            </p:cNvCxnSpPr>
            <p:nvPr/>
          </p:nvCxnSpPr>
          <p:spPr>
            <a:xfrm rot="5400000">
              <a:off x="7191744" y="3132664"/>
              <a:ext cx="300" cy="1781700"/>
            </a:xfrm>
            <a:prstGeom prst="curvedConnector3">
              <a:avLst>
                <a:gd fmla="val -2551173" name="adj1"/>
              </a:avLst>
            </a:prstGeom>
            <a:noFill/>
            <a:ln cap="flat" cmpd="sng" w="41275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  <a:effectLst>
              <a:outerShdw blurRad="39999" rotWithShape="0" algn="bl" dist="23000">
                <a:srgbClr val="000000">
                  <a:alpha val="40000"/>
                </a:srgbClr>
              </a:outerShdw>
            </a:effectLst>
          </p:spPr>
        </p:cxnSp>
        <p:cxnSp>
          <p:nvCxnSpPr>
            <p:cNvPr id="291" name="Google Shape;291;p29"/>
            <p:cNvCxnSpPr>
              <a:stCxn id="287" idx="2"/>
              <a:endCxn id="274" idx="2"/>
            </p:cNvCxnSpPr>
            <p:nvPr/>
          </p:nvCxnSpPr>
          <p:spPr>
            <a:xfrm rot="5400000">
              <a:off x="6300894" y="2241814"/>
              <a:ext cx="300" cy="3563400"/>
            </a:xfrm>
            <a:prstGeom prst="curvedConnector3">
              <a:avLst>
                <a:gd fmla="val -1184725" name="adj1"/>
              </a:avLst>
            </a:prstGeom>
            <a:noFill/>
            <a:ln cap="flat" cmpd="sng" w="41275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  <a:effectLst>
              <a:outerShdw blurRad="39999" rotWithShape="0" algn="bl" dist="23000">
                <a:srgbClr val="000000">
                  <a:alpha val="40000"/>
                </a:srgbClr>
              </a:outerShdw>
            </a:effectLst>
          </p:spPr>
        </p:cxnSp>
        <p:cxnSp>
          <p:nvCxnSpPr>
            <p:cNvPr id="292" name="Google Shape;292;p29"/>
            <p:cNvCxnSpPr>
              <a:stCxn id="287" idx="2"/>
              <a:endCxn id="270" idx="2"/>
            </p:cNvCxnSpPr>
            <p:nvPr/>
          </p:nvCxnSpPr>
          <p:spPr>
            <a:xfrm rot="5400000">
              <a:off x="5410044" y="1350964"/>
              <a:ext cx="300" cy="5345100"/>
            </a:xfrm>
            <a:prstGeom prst="curvedConnector3">
              <a:avLst>
                <a:gd fmla="val 812391" name="adj1"/>
              </a:avLst>
            </a:prstGeom>
            <a:noFill/>
            <a:ln cap="flat" cmpd="sng" w="41275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  <a:effectLst>
              <a:outerShdw blurRad="39999" rotWithShape="0" algn="bl" dist="23000">
                <a:srgbClr val="000000">
                  <a:alpha val="40000"/>
                </a:srgbClr>
              </a:outerShdw>
            </a:effectLst>
          </p:spPr>
        </p:cxnSp>
        <p:cxnSp>
          <p:nvCxnSpPr>
            <p:cNvPr id="293" name="Google Shape;293;p29"/>
            <p:cNvCxnSpPr>
              <a:stCxn id="287" idx="2"/>
              <a:endCxn id="268" idx="2"/>
            </p:cNvCxnSpPr>
            <p:nvPr/>
          </p:nvCxnSpPr>
          <p:spPr>
            <a:xfrm rot="5400000">
              <a:off x="4519194" y="460114"/>
              <a:ext cx="300" cy="7126800"/>
            </a:xfrm>
            <a:prstGeom prst="curvedConnector3">
              <a:avLst>
                <a:gd fmla="val 2704394" name="adj1"/>
              </a:avLst>
            </a:prstGeom>
            <a:noFill/>
            <a:ln cap="flat" cmpd="sng" w="41275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  <a:effectLst>
              <a:outerShdw blurRad="39999" rotWithShape="0" algn="bl" dist="23000">
                <a:srgbClr val="000000">
                  <a:alpha val="40000"/>
                </a:srgbClr>
              </a:outerShdw>
            </a:effectLst>
          </p:spPr>
        </p:cxn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0"/>
          <p:cNvSpPr txBox="1"/>
          <p:nvPr>
            <p:ph type="title"/>
          </p:nvPr>
        </p:nvSpPr>
        <p:spPr>
          <a:xfrm>
            <a:off x="609599" y="152718"/>
            <a:ext cx="8787319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 Black"/>
              <a:buNone/>
            </a:pPr>
            <a:r>
              <a:rPr lang="en-US"/>
              <a:t>(THE REST OF) TODAY’S LECTURE</a:t>
            </a:r>
            <a:endParaRPr/>
          </a:p>
        </p:txBody>
      </p:sp>
      <p:sp>
        <p:nvSpPr>
          <p:cNvPr id="300" name="Google Shape;300;p30"/>
          <p:cNvSpPr txBox="1"/>
          <p:nvPr>
            <p:ph idx="12" type="sldNum"/>
          </p:nvPr>
        </p:nvSpPr>
        <p:spPr>
          <a:xfrm rot="-5400000">
            <a:off x="11189124" y="5824644"/>
            <a:ext cx="1315721" cy="486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01" name="Google Shape;301;p30"/>
          <p:cNvSpPr/>
          <p:nvPr/>
        </p:nvSpPr>
        <p:spPr>
          <a:xfrm>
            <a:off x="850533" y="2193053"/>
            <a:ext cx="1615053" cy="2463989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 cap="flat" cmpd="sng" w="28575">
            <a:solidFill>
              <a:srgbClr val="3B4F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Data collection</a:t>
            </a:r>
            <a:endParaRPr/>
          </a:p>
        </p:txBody>
      </p:sp>
      <p:grpSp>
        <p:nvGrpSpPr>
          <p:cNvPr id="302" name="Google Shape;302;p30"/>
          <p:cNvGrpSpPr/>
          <p:nvPr/>
        </p:nvGrpSpPr>
        <p:grpSpPr>
          <a:xfrm>
            <a:off x="2465586" y="2193053"/>
            <a:ext cx="2218970" cy="2463989"/>
            <a:chOff x="1604361" y="2044932"/>
            <a:chExt cx="1781694" cy="1978429"/>
          </a:xfrm>
        </p:grpSpPr>
        <p:sp>
          <p:nvSpPr>
            <p:cNvPr id="303" name="Google Shape;303;p30"/>
            <p:cNvSpPr/>
            <p:nvPr/>
          </p:nvSpPr>
          <p:spPr>
            <a:xfrm>
              <a:off x="2089269" y="2044932"/>
              <a:ext cx="1296786" cy="1978429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Data processing</a:t>
              </a:r>
              <a:endParaRPr/>
            </a:p>
          </p:txBody>
        </p:sp>
        <p:cxnSp>
          <p:nvCxnSpPr>
            <p:cNvPr id="304" name="Google Shape;304;p30"/>
            <p:cNvCxnSpPr>
              <a:stCxn id="301" idx="3"/>
              <a:endCxn id="303" idx="1"/>
            </p:cNvCxnSpPr>
            <p:nvPr/>
          </p:nvCxnSpPr>
          <p:spPr>
            <a:xfrm>
              <a:off x="1604361" y="3034147"/>
              <a:ext cx="484800" cy="0"/>
            </a:xfrm>
            <a:prstGeom prst="straightConnector1">
              <a:avLst/>
            </a:prstGeom>
            <a:noFill/>
            <a:ln cap="flat" cmpd="sng" w="41275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  <a:effectLst>
              <a:outerShdw blurRad="39999" rotWithShape="0" algn="bl" dist="23000">
                <a:srgbClr val="000000">
                  <a:alpha val="40000"/>
                </a:srgbClr>
              </a:outerShdw>
            </a:effectLst>
          </p:spPr>
        </p:cxnSp>
      </p:grpSp>
      <p:cxnSp>
        <p:nvCxnSpPr>
          <p:cNvPr id="305" name="Google Shape;305;p30"/>
          <p:cNvCxnSpPr>
            <a:stCxn id="303" idx="2"/>
            <a:endCxn id="301" idx="2"/>
          </p:cNvCxnSpPr>
          <p:nvPr/>
        </p:nvCxnSpPr>
        <p:spPr>
          <a:xfrm rot="5400000">
            <a:off x="2767180" y="3547792"/>
            <a:ext cx="600" cy="2219100"/>
          </a:xfrm>
          <a:prstGeom prst="curvedConnector3">
            <a:avLst>
              <a:gd fmla="val 46132250" name="adj1"/>
            </a:avLst>
          </a:prstGeom>
          <a:noFill/>
          <a:ln cap="flat" cmpd="sng" w="4127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39999" rotWithShape="0" algn="bl" dist="23000">
              <a:srgbClr val="000000">
                <a:alpha val="40000"/>
              </a:srgbClr>
            </a:outerShdw>
          </a:effectLst>
        </p:spPr>
      </p:cxnSp>
      <p:grpSp>
        <p:nvGrpSpPr>
          <p:cNvPr id="306" name="Google Shape;306;p30"/>
          <p:cNvGrpSpPr/>
          <p:nvPr/>
        </p:nvGrpSpPr>
        <p:grpSpPr>
          <a:xfrm>
            <a:off x="4684556" y="2193053"/>
            <a:ext cx="2218970" cy="2463989"/>
            <a:chOff x="3386055" y="2044932"/>
            <a:chExt cx="1781694" cy="1978429"/>
          </a:xfrm>
        </p:grpSpPr>
        <p:sp>
          <p:nvSpPr>
            <p:cNvPr id="307" name="Google Shape;307;p30"/>
            <p:cNvSpPr/>
            <p:nvPr/>
          </p:nvSpPr>
          <p:spPr>
            <a:xfrm>
              <a:off x="3870963" y="2044932"/>
              <a:ext cx="1296786" cy="1978429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Exploratory analysis</a:t>
              </a:r>
              <a:endParaRPr/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&amp;</a:t>
              </a:r>
              <a:endParaRPr/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Data viz</a:t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08" name="Google Shape;308;p30"/>
            <p:cNvCxnSpPr>
              <a:stCxn id="303" idx="3"/>
              <a:endCxn id="307" idx="1"/>
            </p:cNvCxnSpPr>
            <p:nvPr/>
          </p:nvCxnSpPr>
          <p:spPr>
            <a:xfrm>
              <a:off x="3386055" y="3034147"/>
              <a:ext cx="484800" cy="0"/>
            </a:xfrm>
            <a:prstGeom prst="straightConnector1">
              <a:avLst/>
            </a:prstGeom>
            <a:noFill/>
            <a:ln cap="flat" cmpd="sng" w="41275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  <a:effectLst>
              <a:outerShdw blurRad="39999" rotWithShape="0" algn="bl" dist="23000">
                <a:srgbClr val="000000">
                  <a:alpha val="40000"/>
                </a:srgbClr>
              </a:outerShdw>
            </a:effectLst>
          </p:spPr>
        </p:cxnSp>
      </p:grpSp>
      <p:grpSp>
        <p:nvGrpSpPr>
          <p:cNvPr id="309" name="Google Shape;309;p30"/>
          <p:cNvGrpSpPr/>
          <p:nvPr/>
        </p:nvGrpSpPr>
        <p:grpSpPr>
          <a:xfrm>
            <a:off x="1658044" y="4657042"/>
            <a:ext cx="4437956" cy="374"/>
            <a:chOff x="955955" y="4023364"/>
            <a:chExt cx="3563400" cy="300"/>
          </a:xfrm>
        </p:grpSpPr>
        <p:cxnSp>
          <p:nvCxnSpPr>
            <p:cNvPr id="310" name="Google Shape;310;p30"/>
            <p:cNvCxnSpPr>
              <a:stCxn id="307" idx="2"/>
              <a:endCxn id="303" idx="2"/>
            </p:cNvCxnSpPr>
            <p:nvPr/>
          </p:nvCxnSpPr>
          <p:spPr>
            <a:xfrm rot="5400000">
              <a:off x="3628355" y="3132664"/>
              <a:ext cx="300" cy="1781700"/>
            </a:xfrm>
            <a:prstGeom prst="curvedConnector3">
              <a:avLst>
                <a:gd fmla="val -2551173" name="adj1"/>
              </a:avLst>
            </a:prstGeom>
            <a:noFill/>
            <a:ln cap="flat" cmpd="sng" w="41275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  <a:effectLst>
              <a:outerShdw blurRad="39999" rotWithShape="0" algn="bl" dist="23000">
                <a:srgbClr val="000000">
                  <a:alpha val="40000"/>
                </a:srgbClr>
              </a:outerShdw>
            </a:effectLst>
          </p:spPr>
        </p:cxnSp>
        <p:cxnSp>
          <p:nvCxnSpPr>
            <p:cNvPr id="311" name="Google Shape;311;p30"/>
            <p:cNvCxnSpPr>
              <a:stCxn id="307" idx="2"/>
              <a:endCxn id="301" idx="2"/>
            </p:cNvCxnSpPr>
            <p:nvPr/>
          </p:nvCxnSpPr>
          <p:spPr>
            <a:xfrm rot="5400000">
              <a:off x="2737505" y="2241814"/>
              <a:ext cx="300" cy="3563400"/>
            </a:xfrm>
            <a:prstGeom prst="curvedConnector3">
              <a:avLst>
                <a:gd fmla="val -974502" name="adj1"/>
              </a:avLst>
            </a:prstGeom>
            <a:noFill/>
            <a:ln cap="flat" cmpd="sng" w="41275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  <a:effectLst>
              <a:outerShdw blurRad="39999" rotWithShape="0" algn="bl" dist="23000">
                <a:srgbClr val="000000">
                  <a:alpha val="40000"/>
                </a:srgbClr>
              </a:outerShdw>
            </a:effectLst>
          </p:spPr>
        </p:cxnSp>
      </p:grpSp>
      <p:grpSp>
        <p:nvGrpSpPr>
          <p:cNvPr id="312" name="Google Shape;312;p30"/>
          <p:cNvGrpSpPr/>
          <p:nvPr/>
        </p:nvGrpSpPr>
        <p:grpSpPr>
          <a:xfrm>
            <a:off x="6903526" y="2193053"/>
            <a:ext cx="2218970" cy="2463989"/>
            <a:chOff x="5167749" y="2044932"/>
            <a:chExt cx="1781694" cy="1978429"/>
          </a:xfrm>
        </p:grpSpPr>
        <p:sp>
          <p:nvSpPr>
            <p:cNvPr id="313" name="Google Shape;313;p30"/>
            <p:cNvSpPr/>
            <p:nvPr/>
          </p:nvSpPr>
          <p:spPr>
            <a:xfrm>
              <a:off x="5652657" y="2044932"/>
              <a:ext cx="1296786" cy="1978429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Analysis, hypothesis testing, &amp; ML</a:t>
              </a:r>
              <a:endParaRPr/>
            </a:p>
          </p:txBody>
        </p:sp>
        <p:cxnSp>
          <p:nvCxnSpPr>
            <p:cNvPr id="314" name="Google Shape;314;p30"/>
            <p:cNvCxnSpPr>
              <a:stCxn id="307" idx="3"/>
              <a:endCxn id="313" idx="1"/>
            </p:cNvCxnSpPr>
            <p:nvPr/>
          </p:nvCxnSpPr>
          <p:spPr>
            <a:xfrm>
              <a:off x="5167749" y="3034147"/>
              <a:ext cx="484800" cy="0"/>
            </a:xfrm>
            <a:prstGeom prst="straightConnector1">
              <a:avLst/>
            </a:prstGeom>
            <a:noFill/>
            <a:ln cap="flat" cmpd="sng" w="41275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  <a:effectLst>
              <a:outerShdw blurRad="39999" rotWithShape="0" algn="bl" dist="23000">
                <a:srgbClr val="000000">
                  <a:alpha val="40000"/>
                </a:srgbClr>
              </a:outerShdw>
            </a:effectLst>
          </p:spPr>
        </p:cxnSp>
      </p:grpSp>
      <p:grpSp>
        <p:nvGrpSpPr>
          <p:cNvPr id="315" name="Google Shape;315;p30"/>
          <p:cNvGrpSpPr/>
          <p:nvPr/>
        </p:nvGrpSpPr>
        <p:grpSpPr>
          <a:xfrm>
            <a:off x="1658036" y="4657042"/>
            <a:ext cx="6656933" cy="374"/>
            <a:chOff x="955949" y="4023364"/>
            <a:chExt cx="5345100" cy="300"/>
          </a:xfrm>
        </p:grpSpPr>
        <p:cxnSp>
          <p:nvCxnSpPr>
            <p:cNvPr id="316" name="Google Shape;316;p30"/>
            <p:cNvCxnSpPr>
              <a:stCxn id="313" idx="2"/>
              <a:endCxn id="307" idx="2"/>
            </p:cNvCxnSpPr>
            <p:nvPr/>
          </p:nvCxnSpPr>
          <p:spPr>
            <a:xfrm rot="5400000">
              <a:off x="5410049" y="3132664"/>
              <a:ext cx="300" cy="1781700"/>
            </a:xfrm>
            <a:prstGeom prst="curvedConnector3">
              <a:avLst>
                <a:gd fmla="val -2551173" name="adj1"/>
              </a:avLst>
            </a:prstGeom>
            <a:noFill/>
            <a:ln cap="flat" cmpd="sng" w="41275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  <a:effectLst>
              <a:outerShdw blurRad="39999" rotWithShape="0" algn="bl" dist="23000">
                <a:srgbClr val="000000">
                  <a:alpha val="40000"/>
                </a:srgbClr>
              </a:outerShdw>
            </a:effectLst>
          </p:spPr>
        </p:cxnSp>
        <p:cxnSp>
          <p:nvCxnSpPr>
            <p:cNvPr id="317" name="Google Shape;317;p30"/>
            <p:cNvCxnSpPr>
              <a:stCxn id="313" idx="2"/>
              <a:endCxn id="303" idx="2"/>
            </p:cNvCxnSpPr>
            <p:nvPr/>
          </p:nvCxnSpPr>
          <p:spPr>
            <a:xfrm rot="5400000">
              <a:off x="4519199" y="2241814"/>
              <a:ext cx="300" cy="3563400"/>
            </a:xfrm>
            <a:prstGeom prst="curvedConnector3">
              <a:avLst>
                <a:gd fmla="val -869394" name="adj1"/>
              </a:avLst>
            </a:prstGeom>
            <a:noFill/>
            <a:ln cap="flat" cmpd="sng" w="41275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  <a:effectLst>
              <a:outerShdw blurRad="39999" rotWithShape="0" algn="bl" dist="23000">
                <a:srgbClr val="000000">
                  <a:alpha val="40000"/>
                </a:srgbClr>
              </a:outerShdw>
            </a:effectLst>
          </p:spPr>
        </p:cxnSp>
        <p:cxnSp>
          <p:nvCxnSpPr>
            <p:cNvPr id="318" name="Google Shape;318;p30"/>
            <p:cNvCxnSpPr>
              <a:stCxn id="313" idx="2"/>
              <a:endCxn id="301" idx="2"/>
            </p:cNvCxnSpPr>
            <p:nvPr/>
          </p:nvCxnSpPr>
          <p:spPr>
            <a:xfrm rot="5400000">
              <a:off x="3628349" y="1350964"/>
              <a:ext cx="300" cy="5345100"/>
            </a:xfrm>
            <a:prstGeom prst="curvedConnector3">
              <a:avLst>
                <a:gd fmla="val 707277" name="adj1"/>
              </a:avLst>
            </a:prstGeom>
            <a:noFill/>
            <a:ln cap="flat" cmpd="sng" w="41275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  <a:effectLst>
              <a:outerShdw blurRad="39999" rotWithShape="0" algn="bl" dist="23000">
                <a:srgbClr val="000000">
                  <a:alpha val="40000"/>
                </a:srgbClr>
              </a:outerShdw>
            </a:effectLst>
          </p:spPr>
        </p:cxnSp>
      </p:grpSp>
      <p:grpSp>
        <p:nvGrpSpPr>
          <p:cNvPr id="319" name="Google Shape;319;p30"/>
          <p:cNvGrpSpPr/>
          <p:nvPr/>
        </p:nvGrpSpPr>
        <p:grpSpPr>
          <a:xfrm>
            <a:off x="9122496" y="2193053"/>
            <a:ext cx="2218971" cy="2463989"/>
            <a:chOff x="6949442" y="2044932"/>
            <a:chExt cx="1781695" cy="1978429"/>
          </a:xfrm>
        </p:grpSpPr>
        <p:sp>
          <p:nvSpPr>
            <p:cNvPr id="320" name="Google Shape;320;p30"/>
            <p:cNvSpPr/>
            <p:nvPr/>
          </p:nvSpPr>
          <p:spPr>
            <a:xfrm>
              <a:off x="7434351" y="2044932"/>
              <a:ext cx="1296786" cy="1978429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Insight &amp; Policy Decision</a:t>
              </a:r>
              <a:endParaRPr/>
            </a:p>
          </p:txBody>
        </p:sp>
        <p:cxnSp>
          <p:nvCxnSpPr>
            <p:cNvPr id="321" name="Google Shape;321;p30"/>
            <p:cNvCxnSpPr>
              <a:stCxn id="313" idx="3"/>
              <a:endCxn id="320" idx="1"/>
            </p:cNvCxnSpPr>
            <p:nvPr/>
          </p:nvCxnSpPr>
          <p:spPr>
            <a:xfrm>
              <a:off x="6949442" y="3034147"/>
              <a:ext cx="484800" cy="0"/>
            </a:xfrm>
            <a:prstGeom prst="straightConnector1">
              <a:avLst/>
            </a:prstGeom>
            <a:noFill/>
            <a:ln cap="flat" cmpd="sng" w="41275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  <a:effectLst>
              <a:outerShdw blurRad="39999" rotWithShape="0" algn="bl" dist="23000">
                <a:srgbClr val="000000">
                  <a:alpha val="40000"/>
                </a:srgbClr>
              </a:outerShdw>
            </a:effectLst>
          </p:spPr>
        </p:cxnSp>
      </p:grpSp>
      <p:grpSp>
        <p:nvGrpSpPr>
          <p:cNvPr id="322" name="Google Shape;322;p30"/>
          <p:cNvGrpSpPr/>
          <p:nvPr/>
        </p:nvGrpSpPr>
        <p:grpSpPr>
          <a:xfrm>
            <a:off x="1658030" y="4657042"/>
            <a:ext cx="8875911" cy="374"/>
            <a:chOff x="955944" y="4023364"/>
            <a:chExt cx="7126800" cy="300"/>
          </a:xfrm>
        </p:grpSpPr>
        <p:cxnSp>
          <p:nvCxnSpPr>
            <p:cNvPr id="323" name="Google Shape;323;p30"/>
            <p:cNvCxnSpPr>
              <a:stCxn id="320" idx="2"/>
              <a:endCxn id="313" idx="2"/>
            </p:cNvCxnSpPr>
            <p:nvPr/>
          </p:nvCxnSpPr>
          <p:spPr>
            <a:xfrm rot="5400000">
              <a:off x="7191744" y="3132664"/>
              <a:ext cx="300" cy="1781700"/>
            </a:xfrm>
            <a:prstGeom prst="curvedConnector3">
              <a:avLst>
                <a:gd fmla="val -2551173" name="adj1"/>
              </a:avLst>
            </a:prstGeom>
            <a:noFill/>
            <a:ln cap="flat" cmpd="sng" w="41275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  <a:effectLst>
              <a:outerShdw blurRad="39999" rotWithShape="0" algn="bl" dist="23000">
                <a:srgbClr val="000000">
                  <a:alpha val="40000"/>
                </a:srgbClr>
              </a:outerShdw>
            </a:effectLst>
          </p:spPr>
        </p:cxnSp>
        <p:cxnSp>
          <p:nvCxnSpPr>
            <p:cNvPr id="324" name="Google Shape;324;p30"/>
            <p:cNvCxnSpPr>
              <a:stCxn id="320" idx="2"/>
              <a:endCxn id="307" idx="2"/>
            </p:cNvCxnSpPr>
            <p:nvPr/>
          </p:nvCxnSpPr>
          <p:spPr>
            <a:xfrm rot="5400000">
              <a:off x="6300894" y="2241814"/>
              <a:ext cx="300" cy="3563400"/>
            </a:xfrm>
            <a:prstGeom prst="curvedConnector3">
              <a:avLst>
                <a:gd fmla="val -1184725" name="adj1"/>
              </a:avLst>
            </a:prstGeom>
            <a:noFill/>
            <a:ln cap="flat" cmpd="sng" w="41275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  <a:effectLst>
              <a:outerShdw blurRad="39999" rotWithShape="0" algn="bl" dist="23000">
                <a:srgbClr val="000000">
                  <a:alpha val="40000"/>
                </a:srgbClr>
              </a:outerShdw>
            </a:effectLst>
          </p:spPr>
        </p:cxnSp>
        <p:cxnSp>
          <p:nvCxnSpPr>
            <p:cNvPr id="325" name="Google Shape;325;p30"/>
            <p:cNvCxnSpPr>
              <a:stCxn id="320" idx="2"/>
              <a:endCxn id="303" idx="2"/>
            </p:cNvCxnSpPr>
            <p:nvPr/>
          </p:nvCxnSpPr>
          <p:spPr>
            <a:xfrm rot="5400000">
              <a:off x="5410044" y="1350964"/>
              <a:ext cx="300" cy="5345100"/>
            </a:xfrm>
            <a:prstGeom prst="curvedConnector3">
              <a:avLst>
                <a:gd fmla="val 812391" name="adj1"/>
              </a:avLst>
            </a:prstGeom>
            <a:noFill/>
            <a:ln cap="flat" cmpd="sng" w="41275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  <a:effectLst>
              <a:outerShdw blurRad="39999" rotWithShape="0" algn="bl" dist="23000">
                <a:srgbClr val="000000">
                  <a:alpha val="40000"/>
                </a:srgbClr>
              </a:outerShdw>
            </a:effectLst>
          </p:spPr>
        </p:cxnSp>
        <p:cxnSp>
          <p:nvCxnSpPr>
            <p:cNvPr id="326" name="Google Shape;326;p30"/>
            <p:cNvCxnSpPr>
              <a:stCxn id="320" idx="2"/>
              <a:endCxn id="301" idx="2"/>
            </p:cNvCxnSpPr>
            <p:nvPr/>
          </p:nvCxnSpPr>
          <p:spPr>
            <a:xfrm rot="5400000">
              <a:off x="4519194" y="460114"/>
              <a:ext cx="300" cy="7126800"/>
            </a:xfrm>
            <a:prstGeom prst="curvedConnector3">
              <a:avLst>
                <a:gd fmla="val 2704394" name="adj1"/>
              </a:avLst>
            </a:prstGeom>
            <a:noFill/>
            <a:ln cap="flat" cmpd="sng" w="41275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  <a:effectLst>
              <a:outerShdw blurRad="39999" rotWithShape="0" algn="bl" dist="23000">
                <a:srgbClr val="000000">
                  <a:alpha val="40000"/>
                </a:srgbClr>
              </a:outerShdw>
            </a:effectLst>
          </p:spPr>
        </p:cxn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1"/>
          <p:cNvSpPr txBox="1"/>
          <p:nvPr>
            <p:ph type="title"/>
          </p:nvPr>
        </p:nvSpPr>
        <p:spPr>
          <a:xfrm>
            <a:off x="609600" y="152718"/>
            <a:ext cx="772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 Black"/>
              <a:buNone/>
            </a:pPr>
            <a:r>
              <a:rPr lang="en-US"/>
              <a:t>BUT FIRST, SNAKES!</a:t>
            </a:r>
            <a:endParaRPr/>
          </a:p>
        </p:txBody>
      </p:sp>
      <p:sp>
        <p:nvSpPr>
          <p:cNvPr id="332" name="Google Shape;332;p31"/>
          <p:cNvSpPr txBox="1"/>
          <p:nvPr>
            <p:ph idx="1" type="body"/>
          </p:nvPr>
        </p:nvSpPr>
        <p:spPr>
          <a:xfrm>
            <a:off x="609600" y="1752601"/>
            <a:ext cx="10160000" cy="4373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Python is an interpreted, dynamically-typed, high-level, garbage-collected, object-oriented-functional-imperative, and widely used scripting language.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/>
              <a:t>Interpreted:</a:t>
            </a:r>
            <a:r>
              <a:rPr b="0" lang="en-US"/>
              <a:t> instructions executed without being compiled into (virtual) machine instructions*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/>
              <a:t>Dynamically-typed:</a:t>
            </a:r>
            <a:r>
              <a:rPr b="0" lang="en-US"/>
              <a:t> verifies type safety at runtime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/>
              <a:t>High-level:</a:t>
            </a:r>
            <a:r>
              <a:rPr b="0" lang="en-US"/>
              <a:t> abstracted away from the raw metal and kernel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/>
              <a:t>Garbage-collected:</a:t>
            </a:r>
            <a:r>
              <a:rPr b="0" lang="en-US"/>
              <a:t> memory management is automated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/>
              <a:t>OOFI:</a:t>
            </a:r>
            <a:r>
              <a:rPr b="0" lang="en-US"/>
              <a:t> you can do bits of OO, F, and I programming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Not the point of this class!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lang="en-US"/>
              <a:t>Python is </a:t>
            </a:r>
            <a:r>
              <a:rPr b="0" lang="en-US">
                <a:solidFill>
                  <a:schemeClr val="dk2"/>
                </a:solidFill>
              </a:rPr>
              <a:t>fast</a:t>
            </a:r>
            <a:r>
              <a:rPr b="0" lang="en-US"/>
              <a:t> (developer time), </a:t>
            </a:r>
            <a:r>
              <a:rPr b="0" lang="en-US">
                <a:solidFill>
                  <a:schemeClr val="dk2"/>
                </a:solidFill>
              </a:rPr>
              <a:t>intuitive</a:t>
            </a:r>
            <a:r>
              <a:rPr b="0" lang="en-US"/>
              <a:t>, and </a:t>
            </a:r>
            <a:r>
              <a:rPr b="0" lang="en-US">
                <a:solidFill>
                  <a:schemeClr val="dk2"/>
                </a:solidFill>
              </a:rPr>
              <a:t>used in industry</a:t>
            </a:r>
            <a:r>
              <a:rPr b="0" lang="en-US"/>
              <a:t>!</a:t>
            </a:r>
            <a:endParaRPr/>
          </a:p>
          <a:p>
            <a:pPr indent="-215900" lvl="0" marL="3429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333" name="Google Shape;333;p31"/>
          <p:cNvSpPr txBox="1"/>
          <p:nvPr>
            <p:ph idx="12" type="sldNum"/>
          </p:nvPr>
        </p:nvSpPr>
        <p:spPr>
          <a:xfrm rot="-5400000">
            <a:off x="11189124" y="5824644"/>
            <a:ext cx="1315721" cy="486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34" name="Google Shape;334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46939" y="32788"/>
            <a:ext cx="5035461" cy="1700828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31"/>
          <p:cNvSpPr txBox="1"/>
          <p:nvPr/>
        </p:nvSpPr>
        <p:spPr>
          <a:xfrm>
            <a:off x="6546939" y="6535713"/>
            <a:ext cx="5216577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*you can compile Python source, but it’s not required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2"/>
          <p:cNvSpPr txBox="1"/>
          <p:nvPr>
            <p:ph type="title"/>
          </p:nvPr>
        </p:nvSpPr>
        <p:spPr>
          <a:xfrm>
            <a:off x="609600" y="152718"/>
            <a:ext cx="772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 Black"/>
              <a:buNone/>
            </a:pPr>
            <a:r>
              <a:rPr lang="en-US"/>
              <a:t>THE ZEN OF PYTHON </a:t>
            </a:r>
            <a:endParaRPr/>
          </a:p>
        </p:txBody>
      </p:sp>
      <p:sp>
        <p:nvSpPr>
          <p:cNvPr id="341" name="Google Shape;341;p32"/>
          <p:cNvSpPr txBox="1"/>
          <p:nvPr>
            <p:ph idx="1" type="body"/>
          </p:nvPr>
        </p:nvSpPr>
        <p:spPr>
          <a:xfrm>
            <a:off x="609600" y="1752601"/>
            <a:ext cx="10160000" cy="4373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1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/>
              <a:t>Beautiful is better than ugly.</a:t>
            </a:r>
            <a:endParaRPr/>
          </a:p>
          <a:p>
            <a:pPr indent="-342900" lvl="0" marL="342900" rtl="0" algn="l">
              <a:spcBef>
                <a:spcPts val="97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/>
              <a:t>Explicit is better than implicit.</a:t>
            </a:r>
            <a:endParaRPr/>
          </a:p>
          <a:p>
            <a:pPr indent="-342900" lvl="0" marL="342900" rtl="0" algn="l">
              <a:spcBef>
                <a:spcPts val="97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/>
              <a:t>Simple is better than complex.</a:t>
            </a:r>
            <a:endParaRPr/>
          </a:p>
          <a:p>
            <a:pPr indent="-342900" lvl="0" marL="342900" rtl="0" algn="l">
              <a:spcBef>
                <a:spcPts val="97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/>
              <a:t>Complex is better than complicated.</a:t>
            </a:r>
            <a:endParaRPr/>
          </a:p>
          <a:p>
            <a:pPr indent="-342900" lvl="0" marL="342900" rtl="0" algn="l">
              <a:spcBef>
                <a:spcPts val="97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/>
              <a:t>Flat is better than nested.</a:t>
            </a:r>
            <a:endParaRPr/>
          </a:p>
          <a:p>
            <a:pPr indent="-342900" lvl="0" marL="342900" rtl="0" algn="l">
              <a:spcBef>
                <a:spcPts val="97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/>
              <a:t>Sparse is better than dense.</a:t>
            </a:r>
            <a:endParaRPr/>
          </a:p>
          <a:p>
            <a:pPr indent="-342900" lvl="0" marL="342900" rtl="0" algn="l">
              <a:spcBef>
                <a:spcPts val="97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/>
              <a:t>Readability counts.</a:t>
            </a:r>
            <a:endParaRPr/>
          </a:p>
          <a:p>
            <a:pPr indent="-342900" lvl="0" marL="342900" rtl="0" algn="l">
              <a:spcBef>
                <a:spcPts val="97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/>
              <a:t>Special cases aren't special enough to break the rules …</a:t>
            </a:r>
            <a:endParaRPr/>
          </a:p>
          <a:p>
            <a:pPr indent="-342900" lvl="0" marL="342900" rtl="0" algn="l">
              <a:spcBef>
                <a:spcPts val="97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/>
              <a:t>… although practicality beats purity.</a:t>
            </a:r>
            <a:endParaRPr/>
          </a:p>
          <a:p>
            <a:pPr indent="-342900" lvl="0" marL="342900" rtl="0" algn="l">
              <a:spcBef>
                <a:spcPts val="97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/>
              <a:t>Errors should never pass silently …</a:t>
            </a:r>
            <a:endParaRPr/>
          </a:p>
          <a:p>
            <a:pPr indent="-342900" lvl="0" marL="342900" rtl="0" algn="l">
              <a:spcBef>
                <a:spcPts val="97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/>
              <a:t>… unless explicitly silenced.</a:t>
            </a:r>
            <a:endParaRPr/>
          </a:p>
        </p:txBody>
      </p:sp>
      <p:sp>
        <p:nvSpPr>
          <p:cNvPr id="342" name="Google Shape;342;p32"/>
          <p:cNvSpPr txBox="1"/>
          <p:nvPr>
            <p:ph idx="12" type="sldNum"/>
          </p:nvPr>
        </p:nvSpPr>
        <p:spPr>
          <a:xfrm rot="-5400000">
            <a:off x="11189124" y="5824644"/>
            <a:ext cx="1315721" cy="486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43" name="Google Shape;343;p32"/>
          <p:cNvSpPr txBox="1"/>
          <p:nvPr/>
        </p:nvSpPr>
        <p:spPr>
          <a:xfrm>
            <a:off x="6786972" y="6534436"/>
            <a:ext cx="4946754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Thanks: SDSMT ACM/LUG</a:t>
            </a:r>
            <a:endParaRPr/>
          </a:p>
        </p:txBody>
      </p:sp>
      <p:pic>
        <p:nvPicPr>
          <p:cNvPr id="344" name="Google Shape;344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54845" y="1524318"/>
            <a:ext cx="3530007" cy="36956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5"/>
          <p:cNvSpPr txBox="1"/>
          <p:nvPr>
            <p:ph type="title"/>
          </p:nvPr>
        </p:nvSpPr>
        <p:spPr>
          <a:xfrm>
            <a:off x="1524001" y="2927717"/>
            <a:ext cx="8989454" cy="102939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 Black"/>
              <a:buNone/>
            </a:pPr>
            <a:r>
              <a:rPr lang="en-US"/>
              <a:t>(A FEW) DATA SCIENCE SUCCESS STORIES &amp; CAUTIONARY TALES</a:t>
            </a:r>
            <a:endParaRPr i="1">
              <a:solidFill>
                <a:srgbClr val="7F7F7F"/>
              </a:solidFill>
            </a:endParaRPr>
          </a:p>
        </p:txBody>
      </p:sp>
      <p:sp>
        <p:nvSpPr>
          <p:cNvPr id="109" name="Google Shape;109;p15"/>
          <p:cNvSpPr txBox="1"/>
          <p:nvPr>
            <p:ph idx="12" type="sldNum"/>
          </p:nvPr>
        </p:nvSpPr>
        <p:spPr>
          <a:xfrm rot="-5400000">
            <a:off x="11189124" y="5824644"/>
            <a:ext cx="1315721" cy="486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33"/>
          <p:cNvSpPr txBox="1"/>
          <p:nvPr>
            <p:ph type="title"/>
          </p:nvPr>
        </p:nvSpPr>
        <p:spPr>
          <a:xfrm>
            <a:off x="609600" y="152718"/>
            <a:ext cx="772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 Black"/>
              <a:buNone/>
            </a:pPr>
            <a:r>
              <a:rPr lang="en-US"/>
              <a:t>LITERATE PROGRAMMING</a:t>
            </a:r>
            <a:endParaRPr/>
          </a:p>
        </p:txBody>
      </p:sp>
      <p:sp>
        <p:nvSpPr>
          <p:cNvPr id="350" name="Google Shape;350;p33"/>
          <p:cNvSpPr txBox="1"/>
          <p:nvPr>
            <p:ph idx="1" type="body"/>
          </p:nvPr>
        </p:nvSpPr>
        <p:spPr>
          <a:xfrm>
            <a:off x="609600" y="1752601"/>
            <a:ext cx="8845685" cy="4373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Literate code contains in </a:t>
            </a:r>
            <a:r>
              <a:rPr lang="en-US">
                <a:solidFill>
                  <a:schemeClr val="dk2"/>
                </a:solidFill>
              </a:rPr>
              <a:t>one document</a:t>
            </a:r>
            <a:r>
              <a:rPr lang="en-US"/>
              <a:t>: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lang="en-US"/>
              <a:t>the </a:t>
            </a:r>
            <a:r>
              <a:rPr b="0" lang="en-US">
                <a:solidFill>
                  <a:schemeClr val="dk2"/>
                </a:solidFill>
              </a:rPr>
              <a:t>source</a:t>
            </a:r>
            <a:r>
              <a:rPr b="0" lang="en-US"/>
              <a:t> code;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lang="en-US"/>
              <a:t>text </a:t>
            </a:r>
            <a:r>
              <a:rPr b="0" lang="en-US">
                <a:solidFill>
                  <a:schemeClr val="dk2"/>
                </a:solidFill>
              </a:rPr>
              <a:t>explanation</a:t>
            </a:r>
            <a:r>
              <a:rPr b="0" lang="en-US"/>
              <a:t> of the code; and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lang="en-US"/>
              <a:t>the</a:t>
            </a:r>
            <a:r>
              <a:rPr b="0" lang="en-US">
                <a:solidFill>
                  <a:schemeClr val="dk2"/>
                </a:solidFill>
              </a:rPr>
              <a:t> end result</a:t>
            </a:r>
            <a:r>
              <a:rPr b="0" lang="en-US"/>
              <a:t> of running the code.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Basic idea: present code in the order that logic and flow of human thoughts demand, not the machine-needed ordering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lang="en-US"/>
              <a:t>Necessary for data science!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lang="en-US"/>
              <a:t>Many choices made need textual explanation, ditto results.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Stuff you’ll be using in Project 0 (and beyond)!</a:t>
            </a:r>
            <a:endParaRPr/>
          </a:p>
        </p:txBody>
      </p:sp>
      <p:sp>
        <p:nvSpPr>
          <p:cNvPr id="351" name="Google Shape;351;p33"/>
          <p:cNvSpPr txBox="1"/>
          <p:nvPr>
            <p:ph idx="12" type="sldNum"/>
          </p:nvPr>
        </p:nvSpPr>
        <p:spPr>
          <a:xfrm rot="-5400000">
            <a:off x="11189124" y="5824644"/>
            <a:ext cx="1315721" cy="486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52" name="Google Shape;352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272782" y="695495"/>
            <a:ext cx="2220539" cy="380841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3" name="Google Shape;353;p33"/>
          <p:cNvGrpSpPr/>
          <p:nvPr/>
        </p:nvGrpSpPr>
        <p:grpSpPr>
          <a:xfrm>
            <a:off x="2086131" y="5686108"/>
            <a:ext cx="8018307" cy="944996"/>
            <a:chOff x="532150" y="5352181"/>
            <a:chExt cx="8018307" cy="944996"/>
          </a:xfrm>
        </p:grpSpPr>
        <p:pic>
          <p:nvPicPr>
            <p:cNvPr id="354" name="Google Shape;354;p3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32150" y="5689769"/>
              <a:ext cx="3545174" cy="45678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5" name="Google Shape;355;p3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4222230" y="5352181"/>
              <a:ext cx="4328227" cy="94499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34"/>
          <p:cNvSpPr txBox="1"/>
          <p:nvPr>
            <p:ph type="title"/>
          </p:nvPr>
        </p:nvSpPr>
        <p:spPr>
          <a:xfrm>
            <a:off x="609600" y="152718"/>
            <a:ext cx="772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 Black"/>
              <a:buNone/>
            </a:pPr>
            <a:r>
              <a:rPr lang="en-US"/>
              <a:t>JUPYTER PROJECT</a:t>
            </a:r>
            <a:endParaRPr/>
          </a:p>
        </p:txBody>
      </p:sp>
      <p:sp>
        <p:nvSpPr>
          <p:cNvPr id="361" name="Google Shape;361;p34"/>
          <p:cNvSpPr txBox="1"/>
          <p:nvPr>
            <p:ph idx="1" type="body"/>
          </p:nvPr>
        </p:nvSpPr>
        <p:spPr>
          <a:xfrm>
            <a:off x="609600" y="1752601"/>
            <a:ext cx="10160000" cy="4373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Started as iPython Notebooks, a web-based frontend to the iPython Shell</a:t>
            </a:r>
            <a:endParaRPr/>
          </a:p>
          <a:p>
            <a:pPr indent="-182880" lvl="1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The “notebook” functionality separated out years ago</a:t>
            </a:r>
            <a:endParaRPr/>
          </a:p>
          <a:p>
            <a:pPr indent="-182880" lvl="1" marL="457200" rtl="0" algn="l">
              <a:spcBef>
                <a:spcPts val="400"/>
              </a:spcBef>
              <a:spcAft>
                <a:spcPts val="0"/>
              </a:spcAft>
              <a:buSzPts val="2000"/>
              <a:buChar char="•"/>
            </a:pPr>
            <a:r>
              <a:rPr b="0" lang="en-US"/>
              <a:t>Now supports over 40 languages/kernels</a:t>
            </a:r>
            <a:endParaRPr/>
          </a:p>
          <a:p>
            <a:pPr indent="-182880" lvl="1" marL="457200" rtl="0" algn="l">
              <a:spcBef>
                <a:spcPts val="40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Notebooks can be shared easily </a:t>
            </a:r>
            <a:endParaRPr/>
          </a:p>
          <a:p>
            <a:pPr indent="-182880" lvl="1" marL="457200" rtl="0" algn="l">
              <a:spcBef>
                <a:spcPts val="400"/>
              </a:spcBef>
              <a:spcAft>
                <a:spcPts val="0"/>
              </a:spcAft>
              <a:buSzPts val="2000"/>
              <a:buChar char="•"/>
            </a:pPr>
            <a:r>
              <a:rPr b="0" lang="en-US"/>
              <a:t>Can leverage big data tools like Spark</a:t>
            </a:r>
            <a:endParaRPr/>
          </a:p>
          <a:p>
            <a:pPr indent="-55879" lvl="1" marL="457200" rtl="0" algn="l">
              <a:spcBef>
                <a:spcPts val="4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Apache Zeppelin: </a:t>
            </a:r>
            <a:endParaRPr/>
          </a:p>
          <a:p>
            <a:pPr indent="-182880" lvl="1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https://www.linkedin.com/pulse/comprehensive-comparison-jupyter-vs-zeppelin-hoc-q-phan-mba-</a:t>
            </a:r>
            <a:endParaRPr/>
          </a:p>
          <a:p>
            <a:pPr indent="-55879" lvl="1" marL="457200" rtl="0" algn="l">
              <a:spcBef>
                <a:spcPts val="4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b="0" lang="en-US"/>
              <a:t>Several others, e.g., RStudio (specific to R) – can run R via Jupyter, too (IMO, worse!)</a:t>
            </a:r>
            <a:endParaRPr/>
          </a:p>
          <a:p>
            <a:pPr indent="-55879" lvl="1" marL="457200" rtl="0" algn="l">
              <a:spcBef>
                <a:spcPts val="10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b="0"/>
          </a:p>
        </p:txBody>
      </p:sp>
      <p:sp>
        <p:nvSpPr>
          <p:cNvPr id="362" name="Google Shape;362;p34"/>
          <p:cNvSpPr txBox="1"/>
          <p:nvPr>
            <p:ph idx="12" type="sldNum"/>
          </p:nvPr>
        </p:nvSpPr>
        <p:spPr>
          <a:xfrm rot="-5400000">
            <a:off x="11189124" y="5824644"/>
            <a:ext cx="1315721" cy="486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35"/>
          <p:cNvSpPr txBox="1"/>
          <p:nvPr>
            <p:ph type="title"/>
          </p:nvPr>
        </p:nvSpPr>
        <p:spPr>
          <a:xfrm>
            <a:off x="609600" y="152718"/>
            <a:ext cx="772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 Black"/>
              <a:buNone/>
            </a:pPr>
            <a:r>
              <a:rPr lang="en-US"/>
              <a:t>GOOGLE COLAB</a:t>
            </a:r>
            <a:endParaRPr/>
          </a:p>
        </p:txBody>
      </p:sp>
      <p:sp>
        <p:nvSpPr>
          <p:cNvPr id="368" name="Google Shape;368;p35"/>
          <p:cNvSpPr txBox="1"/>
          <p:nvPr>
            <p:ph idx="1" type="body"/>
          </p:nvPr>
        </p:nvSpPr>
        <p:spPr>
          <a:xfrm>
            <a:off x="609600" y="1752601"/>
            <a:ext cx="6608323" cy="47579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Recall: Jupyter Notebooks are web-based frontends that let you execute arbitrary Python in your browser</a:t>
            </a:r>
            <a:endParaRPr/>
          </a:p>
          <a:p>
            <a:pPr indent="-342900" lvl="0" marL="342900" rtl="0" algn="l">
              <a:spcBef>
                <a:spcPts val="97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lang="en-US"/>
              <a:t>What if you want to run some heavy computation (e.g., train a deep net from scratch, or even just do inference on a pre-trained net)?</a:t>
            </a:r>
            <a:endParaRPr/>
          </a:p>
          <a:p>
            <a:pPr indent="0" lvl="0" marL="0" rtl="0" algn="l">
              <a:spcBef>
                <a:spcPts val="9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Google Colab(oratory) lets you use Google’s GPUs and TPUs to do heavy lifting, generally for free</a:t>
            </a:r>
            <a:endParaRPr/>
          </a:p>
          <a:p>
            <a:pPr indent="-342900" lvl="0" marL="342900" rtl="0" algn="l">
              <a:spcBef>
                <a:spcPts val="97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lang="en-US"/>
              <a:t>Notebooks hosted on Google Drive or Github</a:t>
            </a:r>
            <a:endParaRPr b="0"/>
          </a:p>
          <a:p>
            <a:pPr indent="-342900" lvl="0" marL="342900" rtl="0" algn="l">
              <a:spcBef>
                <a:spcPts val="97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lang="en-US"/>
              <a:t>Share them with other people with no install needed</a:t>
            </a:r>
            <a:endParaRPr/>
          </a:p>
          <a:p>
            <a:pPr indent="-342900" lvl="0" marL="342900" rtl="0" algn="l">
              <a:spcBef>
                <a:spcPts val="970"/>
              </a:spcBef>
              <a:spcAft>
                <a:spcPts val="0"/>
              </a:spcAft>
              <a:buClr>
                <a:schemeClr val="dk1"/>
              </a:buClr>
              <a:buSzPct val="166666"/>
              <a:buFont typeface="Arial"/>
              <a:buChar char="•"/>
            </a:pPr>
            <a:r>
              <a:rPr b="0" lang="en-US"/>
              <a:t>Here’s an example CMSC320 tutorial from Fall 2020 that is available on Colab: </a:t>
            </a:r>
            <a:r>
              <a:rPr b="0" lang="en-US" sz="1200" u="sng">
                <a:solidFill>
                  <a:schemeClr val="hlink"/>
                </a:solidFill>
                <a:hlinkClick r:id="rId3"/>
              </a:rPr>
              <a:t>https://colab.research.google.com/drive/1co_-qwtCmwl_0hCU5Vrz0Lcnp-Qvy_4_</a:t>
            </a:r>
            <a:endParaRPr b="0" sz="1200"/>
          </a:p>
          <a:p>
            <a:pPr indent="0" lvl="0" marL="0" rtl="0" algn="l">
              <a:spcBef>
                <a:spcPts val="9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You’ll see and use this, and similar cloud services, in ML / data science land.</a:t>
            </a:r>
            <a:endParaRPr/>
          </a:p>
        </p:txBody>
      </p:sp>
      <p:sp>
        <p:nvSpPr>
          <p:cNvPr id="369" name="Google Shape;369;p35"/>
          <p:cNvSpPr txBox="1"/>
          <p:nvPr>
            <p:ph idx="12" type="sldNum"/>
          </p:nvPr>
        </p:nvSpPr>
        <p:spPr>
          <a:xfrm rot="-5400000">
            <a:off x="11189124" y="5824644"/>
            <a:ext cx="1315721" cy="486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Google Colab - A Step-by-step Guide - AlgoTrading101 Blog" id="370" name="Google Shape;370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82138" y="3732688"/>
            <a:ext cx="4164846" cy="27778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ntroduction to Deep Learning. Machine intelligence has started to… | by  Titash Mandal | Medium" id="371" name="Google Shape;371;p3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671250" y="1284499"/>
            <a:ext cx="3911150" cy="18408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36"/>
          <p:cNvSpPr txBox="1"/>
          <p:nvPr>
            <p:ph type="title"/>
          </p:nvPr>
        </p:nvSpPr>
        <p:spPr>
          <a:xfrm>
            <a:off x="609600" y="152718"/>
            <a:ext cx="772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 Black"/>
              <a:buNone/>
            </a:pPr>
            <a:r>
              <a:rPr lang="en-US"/>
              <a:t>10-MINUTE PYTHON PRIMER</a:t>
            </a:r>
            <a:endParaRPr/>
          </a:p>
        </p:txBody>
      </p:sp>
      <p:sp>
        <p:nvSpPr>
          <p:cNvPr id="377" name="Google Shape;377;p36"/>
          <p:cNvSpPr txBox="1"/>
          <p:nvPr>
            <p:ph idx="1" type="body"/>
          </p:nvPr>
        </p:nvSpPr>
        <p:spPr>
          <a:xfrm>
            <a:off x="609600" y="1752601"/>
            <a:ext cx="10160000" cy="4373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Define a function: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</a:pPr>
            <a:r>
              <a:rPr lang="en-US">
                <a:solidFill>
                  <a:schemeClr val="dk2"/>
                </a:solidFill>
              </a:rPr>
              <a:t>Python is whitespace-delimited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Define a function that returns a </a:t>
            </a:r>
            <a:r>
              <a:rPr lang="en-US">
                <a:solidFill>
                  <a:schemeClr val="dk2"/>
                </a:solidFill>
              </a:rPr>
              <a:t>tuple</a:t>
            </a:r>
            <a:r>
              <a:rPr lang="en-US"/>
              <a:t>:</a:t>
            </a:r>
            <a:r>
              <a:rPr lang="en-US">
                <a:solidFill>
                  <a:schemeClr val="dk2"/>
                </a:solidFill>
              </a:rPr>
              <a:t> </a:t>
            </a:r>
            <a:endParaRPr/>
          </a:p>
        </p:txBody>
      </p:sp>
      <p:sp>
        <p:nvSpPr>
          <p:cNvPr id="378" name="Google Shape;378;p36"/>
          <p:cNvSpPr txBox="1"/>
          <p:nvPr>
            <p:ph idx="12" type="sldNum"/>
          </p:nvPr>
        </p:nvSpPr>
        <p:spPr>
          <a:xfrm rot="-5400000">
            <a:off x="11189124" y="5824644"/>
            <a:ext cx="1315721" cy="486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79" name="Google Shape;379;p36"/>
          <p:cNvSpPr/>
          <p:nvPr/>
        </p:nvSpPr>
        <p:spPr>
          <a:xfrm>
            <a:off x="609600" y="2224327"/>
            <a:ext cx="4367382" cy="1678898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ourier"/>
                <a:ea typeface="Courier"/>
                <a:cs typeface="Courier"/>
                <a:sym typeface="Courier"/>
              </a:rPr>
              <a:t>def my_func(x, y):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ourier"/>
                <a:ea typeface="Courier"/>
                <a:cs typeface="Courier"/>
                <a:sym typeface="Courier"/>
              </a:rPr>
              <a:t>	if x &gt; y: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ourier"/>
                <a:ea typeface="Courier"/>
                <a:cs typeface="Courier"/>
                <a:sym typeface="Courier"/>
              </a:rPr>
              <a:t>		return x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ourier"/>
                <a:ea typeface="Courier"/>
                <a:cs typeface="Courier"/>
                <a:sym typeface="Courier"/>
              </a:rPr>
              <a:t>	else: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ourier"/>
                <a:ea typeface="Courier"/>
                <a:cs typeface="Courier"/>
                <a:sym typeface="Courier"/>
              </a:rPr>
              <a:t>		return y</a:t>
            </a:r>
            <a:endParaRPr/>
          </a:p>
        </p:txBody>
      </p:sp>
      <p:sp>
        <p:nvSpPr>
          <p:cNvPr id="380" name="Google Shape;380;p36"/>
          <p:cNvSpPr/>
          <p:nvPr/>
        </p:nvSpPr>
        <p:spPr>
          <a:xfrm>
            <a:off x="609600" y="4821841"/>
            <a:ext cx="4367382" cy="1363998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ourier"/>
                <a:ea typeface="Courier"/>
                <a:cs typeface="Courier"/>
                <a:sym typeface="Courier"/>
              </a:rPr>
              <a:t>def my_func(x, y):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ourier"/>
                <a:ea typeface="Courier"/>
                <a:cs typeface="Courier"/>
                <a:sym typeface="Courier"/>
              </a:rPr>
              <a:t>	return (x-1, y+2)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ourier"/>
                <a:ea typeface="Courier"/>
                <a:cs typeface="Courier"/>
                <a:sym typeface="Courier"/>
              </a:rPr>
              <a:t>(a, b) = my_func(1, 2)</a:t>
            </a:r>
            <a:endParaRPr/>
          </a:p>
        </p:txBody>
      </p:sp>
      <p:sp>
        <p:nvSpPr>
          <p:cNvPr id="381" name="Google Shape;381;p36"/>
          <p:cNvSpPr/>
          <p:nvPr/>
        </p:nvSpPr>
        <p:spPr>
          <a:xfrm>
            <a:off x="609600" y="6285957"/>
            <a:ext cx="4367382" cy="441584"/>
          </a:xfrm>
          <a:prstGeom prst="roundRect">
            <a:avLst>
              <a:gd fmla="val 16667" name="adj"/>
            </a:avLst>
          </a:prstGeom>
          <a:solidFill>
            <a:srgbClr val="4D6BB4"/>
          </a:solidFill>
          <a:ln cap="flat" cmpd="sng" w="12700">
            <a:solidFill>
              <a:srgbClr val="4D69AD"/>
            </a:solidFill>
            <a:prstDash val="solid"/>
            <a:round/>
            <a:headEnd len="sm" w="sm" type="none"/>
            <a:tailEnd len="sm" w="sm" type="none"/>
          </a:ln>
          <a:effectLst>
            <a:outerShdw blurRad="39999" rotWithShape="0" algn="bl" dist="23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ourier"/>
                <a:ea typeface="Courier"/>
                <a:cs typeface="Courier"/>
                <a:sym typeface="Courier"/>
              </a:rPr>
              <a:t>a = 0; b = 4</a:t>
            </a:r>
            <a:endParaRPr sz="1800">
              <a:solidFill>
                <a:schemeClr val="lt1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  <p:sp>
        <p:nvSpPr>
          <p:cNvPr id="382" name="Google Shape;382;p36"/>
          <p:cNvSpPr/>
          <p:nvPr/>
        </p:nvSpPr>
        <p:spPr>
          <a:xfrm>
            <a:off x="5689599" y="2224327"/>
            <a:ext cx="5536119" cy="4373562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ourier"/>
                <a:ea typeface="Courier"/>
                <a:cs typeface="Courier"/>
                <a:sym typeface="Courier"/>
              </a:rPr>
              <a:t>def interview(n):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ourier"/>
                <a:ea typeface="Courier"/>
                <a:cs typeface="Courier"/>
                <a:sym typeface="Courier"/>
              </a:rPr>
              <a:t>    if n % 3 == 0 and n % 5 == 0: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ourier"/>
                <a:ea typeface="Courier"/>
                <a:cs typeface="Courier"/>
                <a:sym typeface="Courier"/>
              </a:rPr>
              <a:t>        return 'FizzBuzz'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ourier"/>
                <a:ea typeface="Courier"/>
                <a:cs typeface="Courier"/>
                <a:sym typeface="Courier"/>
              </a:rPr>
              <a:t>    elif n % 3 == 0: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ourier"/>
                <a:ea typeface="Courier"/>
                <a:cs typeface="Courier"/>
                <a:sym typeface="Courier"/>
              </a:rPr>
              <a:t>        return 'Fizz'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ourier"/>
                <a:ea typeface="Courier"/>
                <a:cs typeface="Courier"/>
                <a:sym typeface="Courier"/>
              </a:rPr>
              <a:t>    elif n % 5 == 0: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ourier"/>
                <a:ea typeface="Courier"/>
                <a:cs typeface="Courier"/>
                <a:sym typeface="Courier"/>
              </a:rPr>
              <a:t>        return 'Buzz'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ourier"/>
                <a:ea typeface="Courier"/>
                <a:cs typeface="Courier"/>
                <a:sym typeface="Courier"/>
              </a:rPr>
              <a:t>    else: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ourier"/>
                <a:ea typeface="Courier"/>
                <a:cs typeface="Courier"/>
                <a:sym typeface="Courier"/>
              </a:rPr>
              <a:t>        return str(n)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ourier"/>
                <a:ea typeface="Courier"/>
                <a:cs typeface="Courier"/>
                <a:sym typeface="Courier"/>
              </a:rPr>
              <a:t>print( "\n".join(interview(n) for n in xrange(1, 101)) )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37"/>
          <p:cNvSpPr txBox="1"/>
          <p:nvPr>
            <p:ph type="title"/>
          </p:nvPr>
        </p:nvSpPr>
        <p:spPr>
          <a:xfrm>
            <a:off x="609600" y="152718"/>
            <a:ext cx="772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 Black"/>
              <a:buNone/>
            </a:pPr>
            <a:r>
              <a:rPr lang="en-US"/>
              <a:t>USEFUL BUILT-IN FUNCTIONS: COUNTING AND ITERATING </a:t>
            </a:r>
            <a:endParaRPr/>
          </a:p>
        </p:txBody>
      </p:sp>
      <p:sp>
        <p:nvSpPr>
          <p:cNvPr id="389" name="Google Shape;389;p37"/>
          <p:cNvSpPr txBox="1"/>
          <p:nvPr>
            <p:ph idx="1" type="body"/>
          </p:nvPr>
        </p:nvSpPr>
        <p:spPr>
          <a:xfrm>
            <a:off x="609600" y="1752601"/>
            <a:ext cx="10160000" cy="4687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None/>
            </a:pPr>
            <a:r>
              <a:rPr lang="en-US">
                <a:solidFill>
                  <a:schemeClr val="dk2"/>
                </a:solidFill>
                <a:latin typeface="Courier"/>
                <a:ea typeface="Courier"/>
                <a:cs typeface="Courier"/>
                <a:sym typeface="Courier"/>
              </a:rPr>
              <a:t>len</a:t>
            </a:r>
            <a:r>
              <a:rPr lang="en-US"/>
              <a:t>: returns the number of items of an enumerable object</a:t>
            </a:r>
            <a:endParaRPr/>
          </a:p>
          <a:p>
            <a:pPr indent="0" lvl="0" marL="0" rtl="0" algn="l">
              <a:spcBef>
                <a:spcPts val="9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9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9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>
              <a:solidFill>
                <a:schemeClr val="dk2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spcBef>
                <a:spcPts val="970"/>
              </a:spcBef>
              <a:spcAft>
                <a:spcPts val="0"/>
              </a:spcAft>
              <a:buClr>
                <a:schemeClr val="dk2"/>
              </a:buClr>
              <a:buSzPct val="100000"/>
              <a:buNone/>
            </a:pPr>
            <a:r>
              <a:rPr lang="en-US">
                <a:solidFill>
                  <a:schemeClr val="dk2"/>
                </a:solidFill>
                <a:latin typeface="Courier"/>
                <a:ea typeface="Courier"/>
                <a:cs typeface="Courier"/>
                <a:sym typeface="Courier"/>
              </a:rPr>
              <a:t>range</a:t>
            </a:r>
            <a:r>
              <a:rPr lang="en-US"/>
              <a:t>: returns an iterable object</a:t>
            </a:r>
            <a:endParaRPr/>
          </a:p>
          <a:p>
            <a:pPr indent="0" lvl="0" marL="0" rtl="0" algn="l">
              <a:spcBef>
                <a:spcPts val="9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9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9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>
              <a:solidFill>
                <a:schemeClr val="dk2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spcBef>
                <a:spcPts val="970"/>
              </a:spcBef>
              <a:spcAft>
                <a:spcPts val="0"/>
              </a:spcAft>
              <a:buClr>
                <a:schemeClr val="dk2"/>
              </a:buClr>
              <a:buSzPct val="100000"/>
              <a:buNone/>
            </a:pPr>
            <a:r>
              <a:rPr lang="en-US">
                <a:solidFill>
                  <a:schemeClr val="dk2"/>
                </a:solidFill>
                <a:latin typeface="Courier"/>
                <a:ea typeface="Courier"/>
                <a:cs typeface="Courier"/>
                <a:sym typeface="Courier"/>
              </a:rPr>
              <a:t>enumerate</a:t>
            </a:r>
            <a:r>
              <a:rPr lang="en-US"/>
              <a:t>: returns iterable tuple (index, element) of a list</a:t>
            </a:r>
            <a:endParaRPr/>
          </a:p>
          <a:p>
            <a:pPr indent="0" lvl="0" marL="0" rtl="0" algn="l">
              <a:spcBef>
                <a:spcPts val="9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9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9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br>
              <a:rPr lang="en-US"/>
            </a:br>
            <a:r>
              <a:rPr lang="en-US"/>
              <a:t>https://docs.python.org/3/library/functions.html</a:t>
            </a:r>
            <a:endParaRPr/>
          </a:p>
        </p:txBody>
      </p:sp>
      <p:sp>
        <p:nvSpPr>
          <p:cNvPr id="390" name="Google Shape;390;p37"/>
          <p:cNvSpPr txBox="1"/>
          <p:nvPr>
            <p:ph idx="12" type="sldNum"/>
          </p:nvPr>
        </p:nvSpPr>
        <p:spPr>
          <a:xfrm rot="-5400000">
            <a:off x="11189124" y="5824644"/>
            <a:ext cx="1315721" cy="486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91" name="Google Shape;391;p37"/>
          <p:cNvSpPr/>
          <p:nvPr/>
        </p:nvSpPr>
        <p:spPr>
          <a:xfrm>
            <a:off x="1795577" y="2165167"/>
            <a:ext cx="7997252" cy="438912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ourier"/>
                <a:ea typeface="Courier"/>
                <a:cs typeface="Courier"/>
                <a:sym typeface="Courier"/>
              </a:rPr>
              <a:t>len( [‘c’, ‘m’, ‘s’, ‘c’, 3, 2, 0] )</a:t>
            </a:r>
            <a:endParaRPr/>
          </a:p>
        </p:txBody>
      </p:sp>
      <p:sp>
        <p:nvSpPr>
          <p:cNvPr id="392" name="Google Shape;392;p37"/>
          <p:cNvSpPr/>
          <p:nvPr/>
        </p:nvSpPr>
        <p:spPr>
          <a:xfrm>
            <a:off x="1795577" y="2661264"/>
            <a:ext cx="7997252" cy="438912"/>
          </a:xfrm>
          <a:prstGeom prst="roundRect">
            <a:avLst>
              <a:gd fmla="val 16667" name="adj"/>
            </a:avLst>
          </a:prstGeom>
          <a:solidFill>
            <a:srgbClr val="4D6BB4"/>
          </a:solidFill>
          <a:ln cap="flat" cmpd="sng" w="12700">
            <a:solidFill>
              <a:srgbClr val="4D69AD"/>
            </a:solidFill>
            <a:prstDash val="solid"/>
            <a:round/>
            <a:headEnd len="sm" w="sm" type="none"/>
            <a:tailEnd len="sm" w="sm" type="none"/>
          </a:ln>
          <a:effectLst>
            <a:outerShdw blurRad="39999" rotWithShape="0" algn="bl" dist="23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ourier"/>
                <a:ea typeface="Courier"/>
                <a:cs typeface="Courier"/>
                <a:sym typeface="Courier"/>
              </a:rPr>
              <a:t>7</a:t>
            </a:r>
            <a:endParaRPr/>
          </a:p>
        </p:txBody>
      </p:sp>
      <p:sp>
        <p:nvSpPr>
          <p:cNvPr id="393" name="Google Shape;393;p37"/>
          <p:cNvSpPr/>
          <p:nvPr/>
        </p:nvSpPr>
        <p:spPr>
          <a:xfrm>
            <a:off x="1795577" y="3596732"/>
            <a:ext cx="7997252" cy="438912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ourier"/>
                <a:ea typeface="Courier"/>
                <a:cs typeface="Courier"/>
                <a:sym typeface="Courier"/>
              </a:rPr>
              <a:t>list( range(10) )</a:t>
            </a:r>
            <a:endParaRPr/>
          </a:p>
        </p:txBody>
      </p:sp>
      <p:sp>
        <p:nvSpPr>
          <p:cNvPr id="394" name="Google Shape;394;p37"/>
          <p:cNvSpPr/>
          <p:nvPr/>
        </p:nvSpPr>
        <p:spPr>
          <a:xfrm>
            <a:off x="1795577" y="4092829"/>
            <a:ext cx="7997252" cy="438912"/>
          </a:xfrm>
          <a:prstGeom prst="roundRect">
            <a:avLst>
              <a:gd fmla="val 16667" name="adj"/>
            </a:avLst>
          </a:prstGeom>
          <a:solidFill>
            <a:srgbClr val="4D6BB4"/>
          </a:solidFill>
          <a:ln cap="flat" cmpd="sng" w="12700">
            <a:solidFill>
              <a:srgbClr val="4D69AD"/>
            </a:solidFill>
            <a:prstDash val="solid"/>
            <a:round/>
            <a:headEnd len="sm" w="sm" type="none"/>
            <a:tailEnd len="sm" w="sm" type="none"/>
          </a:ln>
          <a:effectLst>
            <a:outerShdw blurRad="39999" rotWithShape="0" algn="bl" dist="23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ourier"/>
                <a:ea typeface="Courier"/>
                <a:cs typeface="Courier"/>
                <a:sym typeface="Courier"/>
              </a:rPr>
              <a:t>[0, 1, 2, 3, 4, 5, 6, 7, 8, 9]</a:t>
            </a:r>
            <a:endParaRPr/>
          </a:p>
        </p:txBody>
      </p:sp>
      <p:sp>
        <p:nvSpPr>
          <p:cNvPr id="395" name="Google Shape;395;p37"/>
          <p:cNvSpPr/>
          <p:nvPr/>
        </p:nvSpPr>
        <p:spPr>
          <a:xfrm>
            <a:off x="1795577" y="5067207"/>
            <a:ext cx="7997252" cy="438912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ourier"/>
                <a:ea typeface="Courier"/>
                <a:cs typeface="Courier"/>
                <a:sym typeface="Courier"/>
              </a:rPr>
              <a:t>enumerate( [“311”, “320”, “330”] )</a:t>
            </a:r>
            <a:endParaRPr/>
          </a:p>
        </p:txBody>
      </p:sp>
      <p:sp>
        <p:nvSpPr>
          <p:cNvPr id="396" name="Google Shape;396;p37"/>
          <p:cNvSpPr/>
          <p:nvPr/>
        </p:nvSpPr>
        <p:spPr>
          <a:xfrm>
            <a:off x="1795577" y="5563304"/>
            <a:ext cx="7997252" cy="438912"/>
          </a:xfrm>
          <a:prstGeom prst="roundRect">
            <a:avLst>
              <a:gd fmla="val 16667" name="adj"/>
            </a:avLst>
          </a:prstGeom>
          <a:solidFill>
            <a:srgbClr val="4D6BB4"/>
          </a:solidFill>
          <a:ln cap="flat" cmpd="sng" w="12700">
            <a:solidFill>
              <a:srgbClr val="4D69AD"/>
            </a:solidFill>
            <a:prstDash val="solid"/>
            <a:round/>
            <a:headEnd len="sm" w="sm" type="none"/>
            <a:tailEnd len="sm" w="sm" type="none"/>
          </a:ln>
          <a:effectLst>
            <a:outerShdw blurRad="39999" rotWithShape="0" algn="bl" dist="23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ourier"/>
                <a:ea typeface="Courier"/>
                <a:cs typeface="Courier"/>
                <a:sym typeface="Courier"/>
              </a:rPr>
              <a:t>[(0, “311”), (1, “320”), (2, “330”)]</a:t>
            </a:r>
            <a:endParaRPr sz="1800">
              <a:solidFill>
                <a:schemeClr val="lt1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38"/>
          <p:cNvSpPr txBox="1"/>
          <p:nvPr>
            <p:ph type="title"/>
          </p:nvPr>
        </p:nvSpPr>
        <p:spPr>
          <a:xfrm>
            <a:off x="609600" y="152718"/>
            <a:ext cx="772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 Black"/>
              <a:buNone/>
            </a:pPr>
            <a:r>
              <a:rPr lang="en-US"/>
              <a:t>USEFUL BUILT-IN FUNCTIONS: MAP AND FILTER</a:t>
            </a:r>
            <a:endParaRPr/>
          </a:p>
        </p:txBody>
      </p:sp>
      <p:sp>
        <p:nvSpPr>
          <p:cNvPr id="403" name="Google Shape;403;p38"/>
          <p:cNvSpPr txBox="1"/>
          <p:nvPr>
            <p:ph idx="1" type="body"/>
          </p:nvPr>
        </p:nvSpPr>
        <p:spPr>
          <a:xfrm>
            <a:off x="609600" y="1752601"/>
            <a:ext cx="10160000" cy="4373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</a:pPr>
            <a:r>
              <a:rPr lang="en-US">
                <a:solidFill>
                  <a:schemeClr val="dk2"/>
                </a:solidFill>
                <a:latin typeface="Courier"/>
                <a:ea typeface="Courier"/>
                <a:cs typeface="Courier"/>
                <a:sym typeface="Courier"/>
              </a:rPr>
              <a:t>map</a:t>
            </a:r>
            <a:r>
              <a:rPr lang="en-US"/>
              <a:t>: apply a function to a sequence or iterable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br>
              <a:rPr lang="en-US"/>
            </a:b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</a:pPr>
            <a:r>
              <a:rPr lang="en-US">
                <a:solidFill>
                  <a:schemeClr val="dk2"/>
                </a:solidFill>
                <a:latin typeface="Courier"/>
                <a:ea typeface="Courier"/>
                <a:cs typeface="Courier"/>
                <a:sym typeface="Courier"/>
              </a:rPr>
              <a:t>filter</a:t>
            </a:r>
            <a:r>
              <a:rPr lang="en-US"/>
              <a:t>: returns a list* of elements for which a predicate is true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We’ll go over in much greater depth with pandas/numpy.</a:t>
            </a:r>
            <a:endParaRPr/>
          </a:p>
        </p:txBody>
      </p:sp>
      <p:sp>
        <p:nvSpPr>
          <p:cNvPr id="404" name="Google Shape;404;p38"/>
          <p:cNvSpPr txBox="1"/>
          <p:nvPr>
            <p:ph idx="12" type="sldNum"/>
          </p:nvPr>
        </p:nvSpPr>
        <p:spPr>
          <a:xfrm rot="-5400000">
            <a:off x="11189124" y="5824644"/>
            <a:ext cx="1315721" cy="486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05" name="Google Shape;405;p38"/>
          <p:cNvSpPr/>
          <p:nvPr/>
        </p:nvSpPr>
        <p:spPr>
          <a:xfrm>
            <a:off x="1981200" y="2207178"/>
            <a:ext cx="7997252" cy="883167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ourier"/>
                <a:ea typeface="Courier"/>
                <a:cs typeface="Courier"/>
                <a:sym typeface="Courier"/>
              </a:rPr>
              <a:t>arr = [1, 2, 3, 4, 5]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ourier"/>
                <a:ea typeface="Courier"/>
                <a:cs typeface="Courier"/>
                <a:sym typeface="Courier"/>
              </a:rPr>
              <a:t>map(lambda x: x**2, arr)</a:t>
            </a:r>
            <a:endParaRPr/>
          </a:p>
        </p:txBody>
      </p:sp>
      <p:sp>
        <p:nvSpPr>
          <p:cNvPr id="406" name="Google Shape;406;p38"/>
          <p:cNvSpPr/>
          <p:nvPr/>
        </p:nvSpPr>
        <p:spPr>
          <a:xfrm>
            <a:off x="1981200" y="3159678"/>
            <a:ext cx="7997252" cy="441584"/>
          </a:xfrm>
          <a:prstGeom prst="roundRect">
            <a:avLst>
              <a:gd fmla="val 16667" name="adj"/>
            </a:avLst>
          </a:prstGeom>
          <a:solidFill>
            <a:srgbClr val="4D6BB4"/>
          </a:solidFill>
          <a:ln cap="flat" cmpd="sng" w="12700">
            <a:solidFill>
              <a:srgbClr val="4D69AD"/>
            </a:solidFill>
            <a:prstDash val="solid"/>
            <a:round/>
            <a:headEnd len="sm" w="sm" type="none"/>
            <a:tailEnd len="sm" w="sm" type="none"/>
          </a:ln>
          <a:effectLst>
            <a:outerShdw blurRad="39999" rotWithShape="0" algn="bl" dist="23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ourier"/>
                <a:ea typeface="Courier"/>
                <a:cs typeface="Courier"/>
                <a:sym typeface="Courier"/>
              </a:rPr>
              <a:t>[1, 4, 9, 16, 25]</a:t>
            </a:r>
            <a:endParaRPr/>
          </a:p>
        </p:txBody>
      </p:sp>
      <p:sp>
        <p:nvSpPr>
          <p:cNvPr id="407" name="Google Shape;407;p38"/>
          <p:cNvSpPr/>
          <p:nvPr/>
        </p:nvSpPr>
        <p:spPr>
          <a:xfrm>
            <a:off x="1981200" y="4154311"/>
            <a:ext cx="7997252" cy="883167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ourier"/>
                <a:ea typeface="Courier"/>
                <a:cs typeface="Courier"/>
                <a:sym typeface="Courier"/>
              </a:rPr>
              <a:t>arr = [1, 2, 3, 4, 5, 6, 7]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ourier"/>
                <a:ea typeface="Courier"/>
                <a:cs typeface="Courier"/>
                <a:sym typeface="Courier"/>
              </a:rPr>
              <a:t>filter(lambda x: x % 2 == 0, arr)</a:t>
            </a:r>
            <a:endParaRPr/>
          </a:p>
        </p:txBody>
      </p:sp>
      <p:sp>
        <p:nvSpPr>
          <p:cNvPr id="408" name="Google Shape;408;p38"/>
          <p:cNvSpPr/>
          <p:nvPr/>
        </p:nvSpPr>
        <p:spPr>
          <a:xfrm>
            <a:off x="1981200" y="5106811"/>
            <a:ext cx="7997252" cy="441584"/>
          </a:xfrm>
          <a:prstGeom prst="roundRect">
            <a:avLst>
              <a:gd fmla="val 16667" name="adj"/>
            </a:avLst>
          </a:prstGeom>
          <a:solidFill>
            <a:srgbClr val="4D6BB4"/>
          </a:solidFill>
          <a:ln cap="flat" cmpd="sng" w="12700">
            <a:solidFill>
              <a:srgbClr val="4D69AD"/>
            </a:solidFill>
            <a:prstDash val="solid"/>
            <a:round/>
            <a:headEnd len="sm" w="sm" type="none"/>
            <a:tailEnd len="sm" w="sm" type="none"/>
          </a:ln>
          <a:effectLst>
            <a:outerShdw blurRad="39999" rotWithShape="0" algn="bl" dist="23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ourier"/>
                <a:ea typeface="Courier"/>
                <a:cs typeface="Courier"/>
                <a:sym typeface="Courier"/>
              </a:rPr>
              <a:t>[2, 4, 6]</a:t>
            </a:r>
            <a:endParaRPr/>
          </a:p>
        </p:txBody>
      </p:sp>
      <p:sp>
        <p:nvSpPr>
          <p:cNvPr id="409" name="Google Shape;409;p38"/>
          <p:cNvSpPr txBox="1"/>
          <p:nvPr/>
        </p:nvSpPr>
        <p:spPr>
          <a:xfrm>
            <a:off x="8224698" y="6580741"/>
            <a:ext cx="337887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*in Python 3, returns Iterable 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39"/>
          <p:cNvSpPr txBox="1"/>
          <p:nvPr>
            <p:ph type="title"/>
          </p:nvPr>
        </p:nvSpPr>
        <p:spPr>
          <a:xfrm>
            <a:off x="609600" y="152718"/>
            <a:ext cx="772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 Black"/>
              <a:buNone/>
            </a:pPr>
            <a:r>
              <a:rPr lang="en-US"/>
              <a:t>PYTHONIC PROGRAMMING</a:t>
            </a:r>
            <a:endParaRPr/>
          </a:p>
        </p:txBody>
      </p:sp>
      <p:sp>
        <p:nvSpPr>
          <p:cNvPr id="415" name="Google Shape;415;p39"/>
          <p:cNvSpPr txBox="1"/>
          <p:nvPr>
            <p:ph idx="1" type="body"/>
          </p:nvPr>
        </p:nvSpPr>
        <p:spPr>
          <a:xfrm>
            <a:off x="609600" y="1752601"/>
            <a:ext cx="10160000" cy="4373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Basic iteration over an array in Java: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Direct translation into Python: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A more “Pythonic” way of iterating: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/>
          </a:p>
        </p:txBody>
      </p:sp>
      <p:sp>
        <p:nvSpPr>
          <p:cNvPr id="416" name="Google Shape;416;p39"/>
          <p:cNvSpPr txBox="1"/>
          <p:nvPr>
            <p:ph idx="12" type="sldNum"/>
          </p:nvPr>
        </p:nvSpPr>
        <p:spPr>
          <a:xfrm rot="-5400000">
            <a:off x="11189124" y="5824644"/>
            <a:ext cx="1315721" cy="486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17" name="Google Shape;417;p39"/>
          <p:cNvSpPr/>
          <p:nvPr/>
        </p:nvSpPr>
        <p:spPr>
          <a:xfrm>
            <a:off x="1981200" y="4023521"/>
            <a:ext cx="7997252" cy="118872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ourier"/>
                <a:ea typeface="Courier"/>
                <a:cs typeface="Courier"/>
                <a:sym typeface="Courier"/>
              </a:rPr>
              <a:t>idx = 0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ourier"/>
                <a:ea typeface="Courier"/>
                <a:cs typeface="Courier"/>
                <a:sym typeface="Courier"/>
              </a:rPr>
              <a:t>while idx &lt; len(arr):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ourier"/>
                <a:ea typeface="Courier"/>
                <a:cs typeface="Courier"/>
                <a:sym typeface="Courier"/>
              </a:rPr>
              <a:t>	print( arr[idx] ); idx += 1</a:t>
            </a:r>
            <a:endParaRPr/>
          </a:p>
        </p:txBody>
      </p:sp>
      <p:sp>
        <p:nvSpPr>
          <p:cNvPr id="418" name="Google Shape;418;p39"/>
          <p:cNvSpPr/>
          <p:nvPr/>
        </p:nvSpPr>
        <p:spPr>
          <a:xfrm>
            <a:off x="1981200" y="2240280"/>
            <a:ext cx="7997252" cy="118872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ourier"/>
                <a:ea typeface="Courier"/>
                <a:cs typeface="Courier"/>
                <a:sym typeface="Courier"/>
              </a:rPr>
              <a:t>int[] arr = new int[10];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ourier"/>
                <a:ea typeface="Courier"/>
                <a:cs typeface="Courier"/>
                <a:sym typeface="Courier"/>
              </a:rPr>
              <a:t>for(int idx=0; idx&lt;arr.length; ++idx) {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ourier"/>
                <a:ea typeface="Courier"/>
                <a:cs typeface="Courier"/>
                <a:sym typeface="Courier"/>
              </a:rPr>
              <a:t>	System.out.println( arr[idx] );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ourier"/>
                <a:ea typeface="Courier"/>
                <a:cs typeface="Courier"/>
                <a:sym typeface="Courier"/>
              </a:rPr>
              <a:t>}</a:t>
            </a:r>
            <a:endParaRPr/>
          </a:p>
        </p:txBody>
      </p:sp>
      <p:sp>
        <p:nvSpPr>
          <p:cNvPr id="419" name="Google Shape;419;p39"/>
          <p:cNvSpPr/>
          <p:nvPr/>
        </p:nvSpPr>
        <p:spPr>
          <a:xfrm>
            <a:off x="1981200" y="5806762"/>
            <a:ext cx="7997252" cy="862867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ourier"/>
                <a:ea typeface="Courier"/>
                <a:cs typeface="Courier"/>
                <a:sym typeface="Courier"/>
              </a:rPr>
              <a:t>for element in arr: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ourier"/>
                <a:ea typeface="Courier"/>
                <a:cs typeface="Courier"/>
                <a:sym typeface="Courier"/>
              </a:rPr>
              <a:t>	print( element )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40"/>
          <p:cNvSpPr txBox="1"/>
          <p:nvPr>
            <p:ph type="title"/>
          </p:nvPr>
        </p:nvSpPr>
        <p:spPr>
          <a:xfrm>
            <a:off x="609600" y="152718"/>
            <a:ext cx="772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 Black"/>
              <a:buNone/>
            </a:pPr>
            <a:r>
              <a:rPr lang="en-US"/>
              <a:t>LIST COMPREHENSIONS</a:t>
            </a:r>
            <a:endParaRPr/>
          </a:p>
        </p:txBody>
      </p:sp>
      <p:sp>
        <p:nvSpPr>
          <p:cNvPr id="425" name="Google Shape;425;p40"/>
          <p:cNvSpPr txBox="1"/>
          <p:nvPr>
            <p:ph idx="1" type="body"/>
          </p:nvPr>
        </p:nvSpPr>
        <p:spPr>
          <a:xfrm>
            <a:off x="609600" y="1752601"/>
            <a:ext cx="10160000" cy="4373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Construct sets like a mathematician!</a:t>
            </a:r>
            <a:endParaRPr/>
          </a:p>
          <a:p>
            <a:pPr indent="-342900" lvl="0" marL="342900" rtl="0" algn="l">
              <a:spcBef>
                <a:spcPts val="97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i="1" lang="en-US"/>
              <a:t>P</a:t>
            </a:r>
            <a:r>
              <a:rPr lang="en-US"/>
              <a:t> = { 1, 2, 4, 8, 16, …, 2</a:t>
            </a:r>
            <a:r>
              <a:rPr baseline="30000" lang="en-US"/>
              <a:t>16</a:t>
            </a:r>
            <a:r>
              <a:rPr lang="en-US"/>
              <a:t> }</a:t>
            </a:r>
            <a:endParaRPr/>
          </a:p>
          <a:p>
            <a:pPr indent="-342900" lvl="0" marL="342900" rtl="0" algn="l">
              <a:spcBef>
                <a:spcPts val="97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i="1" lang="en-US"/>
              <a:t>E</a:t>
            </a:r>
            <a:r>
              <a:rPr lang="en-US"/>
              <a:t> = { </a:t>
            </a:r>
            <a:r>
              <a:rPr i="1" lang="en-US"/>
              <a:t>x</a:t>
            </a:r>
            <a:r>
              <a:rPr lang="en-US"/>
              <a:t> | </a:t>
            </a:r>
            <a:r>
              <a:rPr i="1" lang="en-US"/>
              <a:t>x</a:t>
            </a:r>
            <a:r>
              <a:rPr lang="en-US"/>
              <a:t> in </a:t>
            </a:r>
            <a:r>
              <a:rPr b="0" lang="en-US"/>
              <a:t>ℕ</a:t>
            </a:r>
            <a:r>
              <a:rPr lang="en-US"/>
              <a:t>  and  </a:t>
            </a:r>
            <a:r>
              <a:rPr i="1" lang="en-US"/>
              <a:t>x</a:t>
            </a:r>
            <a:r>
              <a:rPr lang="en-US"/>
              <a:t> is odd  and  </a:t>
            </a:r>
            <a:r>
              <a:rPr i="1" lang="en-US"/>
              <a:t>x</a:t>
            </a:r>
            <a:r>
              <a:rPr lang="en-US"/>
              <a:t> &lt; 1000 }</a:t>
            </a:r>
            <a:endParaRPr/>
          </a:p>
          <a:p>
            <a:pPr indent="0" lvl="0" marL="0" rtl="0" algn="l">
              <a:spcBef>
                <a:spcPts val="9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Construct lists like a mathematician </a:t>
            </a:r>
            <a:r>
              <a:rPr lang="en-US">
                <a:solidFill>
                  <a:schemeClr val="dk2"/>
                </a:solidFill>
              </a:rPr>
              <a:t>who codes</a:t>
            </a:r>
            <a:r>
              <a:rPr lang="en-US"/>
              <a:t>!</a:t>
            </a:r>
            <a:endParaRPr/>
          </a:p>
          <a:p>
            <a:pPr indent="0" lvl="0" marL="0" rtl="0" algn="l">
              <a:spcBef>
                <a:spcPts val="9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9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9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9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Very similar to </a:t>
            </a:r>
            <a:r>
              <a:rPr lang="en-US">
                <a:latin typeface="Courier"/>
                <a:ea typeface="Courier"/>
                <a:cs typeface="Courier"/>
                <a:sym typeface="Courier"/>
              </a:rPr>
              <a:t>map</a:t>
            </a:r>
            <a:r>
              <a:rPr lang="en-US"/>
              <a:t>, but:</a:t>
            </a:r>
            <a:endParaRPr/>
          </a:p>
          <a:p>
            <a:pPr indent="-342900" lvl="0" marL="342900" rtl="0" algn="l">
              <a:spcBef>
                <a:spcPts val="97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/>
              <a:t>You’ll see these way more than </a:t>
            </a:r>
            <a:r>
              <a:rPr lang="en-US">
                <a:latin typeface="Courier"/>
                <a:ea typeface="Courier"/>
                <a:cs typeface="Courier"/>
                <a:sym typeface="Courier"/>
              </a:rPr>
              <a:t>map</a:t>
            </a:r>
            <a:r>
              <a:rPr lang="en-US"/>
              <a:t> in the wild</a:t>
            </a:r>
            <a:endParaRPr/>
          </a:p>
          <a:p>
            <a:pPr indent="-342900" lvl="0" marL="342900" rtl="0" algn="l">
              <a:spcBef>
                <a:spcPts val="97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/>
              <a:t>Many people consider </a:t>
            </a:r>
            <a:r>
              <a:rPr lang="en-US">
                <a:latin typeface="Courier"/>
                <a:ea typeface="Courier"/>
                <a:cs typeface="Courier"/>
                <a:sym typeface="Courier"/>
              </a:rPr>
              <a:t>map</a:t>
            </a:r>
            <a:r>
              <a:rPr lang="en-US"/>
              <a:t>/</a:t>
            </a:r>
            <a:r>
              <a:rPr lang="en-US">
                <a:latin typeface="Courier"/>
                <a:ea typeface="Courier"/>
                <a:cs typeface="Courier"/>
                <a:sym typeface="Courier"/>
              </a:rPr>
              <a:t>filter</a:t>
            </a:r>
            <a:r>
              <a:rPr lang="en-US"/>
              <a:t> not “pythonic”</a:t>
            </a:r>
            <a:endParaRPr/>
          </a:p>
          <a:p>
            <a:pPr indent="-342900" lvl="0" marL="342900" rtl="0" algn="l">
              <a:spcBef>
                <a:spcPts val="97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/>
              <a:t>They can perform differently (</a:t>
            </a:r>
            <a:r>
              <a:rPr lang="en-US">
                <a:latin typeface="Courier"/>
                <a:ea typeface="Courier"/>
                <a:cs typeface="Courier"/>
                <a:sym typeface="Courier"/>
              </a:rPr>
              <a:t>map</a:t>
            </a:r>
            <a:r>
              <a:rPr lang="en-US"/>
              <a:t> is “lazier”)</a:t>
            </a:r>
            <a:endParaRPr/>
          </a:p>
          <a:p>
            <a:pPr indent="0" lvl="0" marL="0" rtl="0" algn="l">
              <a:spcBef>
                <a:spcPts val="9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</p:txBody>
      </p:sp>
      <p:sp>
        <p:nvSpPr>
          <p:cNvPr id="426" name="Google Shape;426;p40"/>
          <p:cNvSpPr txBox="1"/>
          <p:nvPr>
            <p:ph idx="12" type="sldNum"/>
          </p:nvPr>
        </p:nvSpPr>
        <p:spPr>
          <a:xfrm rot="-5400000">
            <a:off x="11189124" y="5824644"/>
            <a:ext cx="1315721" cy="486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27" name="Google Shape;427;p40"/>
          <p:cNvSpPr/>
          <p:nvPr/>
        </p:nvSpPr>
        <p:spPr>
          <a:xfrm>
            <a:off x="1903379" y="3225267"/>
            <a:ext cx="7997252" cy="438912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ourier"/>
                <a:ea typeface="Courier"/>
                <a:cs typeface="Courier"/>
                <a:sym typeface="Courier"/>
              </a:rPr>
              <a:t>P = [ 2**x for x in range(17) ]</a:t>
            </a:r>
            <a:endParaRPr/>
          </a:p>
        </p:txBody>
      </p:sp>
      <p:sp>
        <p:nvSpPr>
          <p:cNvPr id="428" name="Google Shape;428;p40"/>
          <p:cNvSpPr/>
          <p:nvPr/>
        </p:nvSpPr>
        <p:spPr>
          <a:xfrm>
            <a:off x="1888389" y="3782402"/>
            <a:ext cx="7997252" cy="438912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ourier"/>
                <a:ea typeface="Courier"/>
                <a:cs typeface="Courier"/>
                <a:sym typeface="Courier"/>
              </a:rPr>
              <a:t>E = [ x for x in range(1000) if x % 2 != 0 ]</a:t>
            </a:r>
            <a:endParaRPr/>
          </a:p>
        </p:txBody>
      </p:sp>
      <p:pic>
        <p:nvPicPr>
          <p:cNvPr id="429" name="Google Shape;429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881016" y="4483892"/>
            <a:ext cx="1701384" cy="17013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41"/>
          <p:cNvSpPr txBox="1"/>
          <p:nvPr>
            <p:ph type="title"/>
          </p:nvPr>
        </p:nvSpPr>
        <p:spPr>
          <a:xfrm>
            <a:off x="609600" y="152718"/>
            <a:ext cx="772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 Black"/>
              <a:buNone/>
            </a:pPr>
            <a:r>
              <a:rPr lang="en-US"/>
              <a:t>EXCEPTIONS</a:t>
            </a:r>
            <a:endParaRPr/>
          </a:p>
        </p:txBody>
      </p:sp>
      <p:sp>
        <p:nvSpPr>
          <p:cNvPr id="435" name="Google Shape;435;p41"/>
          <p:cNvSpPr txBox="1"/>
          <p:nvPr>
            <p:ph idx="1" type="body"/>
          </p:nvPr>
        </p:nvSpPr>
        <p:spPr>
          <a:xfrm>
            <a:off x="609600" y="1752601"/>
            <a:ext cx="10160000" cy="4373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Syntactically correct statement throws an exception: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lang="en-US">
                <a:latin typeface="Courier"/>
                <a:ea typeface="Courier"/>
                <a:cs typeface="Courier"/>
                <a:sym typeface="Courier"/>
              </a:rPr>
              <a:t>tweepy</a:t>
            </a:r>
            <a:r>
              <a:rPr b="0" lang="en-US"/>
              <a:t> (Python Twitter API) returns “Rate limit exceeded”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lang="en-US"/>
              <a:t>sqlite (a file-based database) returns </a:t>
            </a:r>
            <a:r>
              <a:rPr b="0" lang="en-US">
                <a:latin typeface="Courier"/>
                <a:ea typeface="Courier"/>
                <a:cs typeface="Courier"/>
                <a:sym typeface="Courier"/>
              </a:rPr>
              <a:t>IntegrityError</a:t>
            </a:r>
            <a:endParaRPr b="0"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b="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b="0"/>
          </a:p>
        </p:txBody>
      </p:sp>
      <p:sp>
        <p:nvSpPr>
          <p:cNvPr id="436" name="Google Shape;436;p41"/>
          <p:cNvSpPr txBox="1"/>
          <p:nvPr>
            <p:ph idx="12" type="sldNum"/>
          </p:nvPr>
        </p:nvSpPr>
        <p:spPr>
          <a:xfrm rot="-5400000">
            <a:off x="11189124" y="5824644"/>
            <a:ext cx="1315721" cy="486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37" name="Google Shape;437;p41"/>
          <p:cNvSpPr/>
          <p:nvPr/>
        </p:nvSpPr>
        <p:spPr>
          <a:xfrm>
            <a:off x="1981200" y="3462728"/>
            <a:ext cx="7997252" cy="3026627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Courier"/>
                <a:ea typeface="Courier"/>
                <a:cs typeface="Courier"/>
                <a:sym typeface="Courier"/>
              </a:rPr>
              <a:t>print('Python', python_version())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Courier"/>
                <a:ea typeface="Courier"/>
                <a:cs typeface="Courier"/>
                <a:sym typeface="Courier"/>
              </a:rPr>
              <a:t>try: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Courier"/>
                <a:ea typeface="Courier"/>
                <a:cs typeface="Courier"/>
                <a:sym typeface="Courier"/>
              </a:rPr>
              <a:t>	cause_a_NameError</a:t>
            </a:r>
            <a:endParaRPr sz="2400">
              <a:solidFill>
                <a:schemeClr val="lt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Courier"/>
                <a:ea typeface="Courier"/>
                <a:cs typeface="Courier"/>
                <a:sym typeface="Courier"/>
              </a:rPr>
              <a:t>except NameError as err: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Courier"/>
                <a:ea typeface="Courier"/>
                <a:cs typeface="Courier"/>
                <a:sym typeface="Courier"/>
              </a:rPr>
              <a:t>	print(err, '-&gt; some extra text')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42"/>
          <p:cNvSpPr txBox="1"/>
          <p:nvPr>
            <p:ph type="title"/>
          </p:nvPr>
        </p:nvSpPr>
        <p:spPr>
          <a:xfrm>
            <a:off x="609600" y="152718"/>
            <a:ext cx="772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 Black"/>
              <a:buNone/>
            </a:pPr>
            <a:r>
              <a:rPr lang="en-US"/>
              <a:t>PYTHON 2 VS 3</a:t>
            </a:r>
            <a:endParaRPr/>
          </a:p>
        </p:txBody>
      </p:sp>
      <p:sp>
        <p:nvSpPr>
          <p:cNvPr id="444" name="Google Shape;444;p42"/>
          <p:cNvSpPr txBox="1"/>
          <p:nvPr>
            <p:ph idx="1" type="body"/>
          </p:nvPr>
        </p:nvSpPr>
        <p:spPr>
          <a:xfrm>
            <a:off x="609600" y="1752601"/>
            <a:ext cx="10160000" cy="4609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Python 3 is intentionally </a:t>
            </a:r>
            <a:r>
              <a:rPr lang="en-US">
                <a:solidFill>
                  <a:schemeClr val="dk2"/>
                </a:solidFill>
              </a:rPr>
              <a:t>backwards incompatible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lang="en-US"/>
              <a:t>(But not </a:t>
            </a:r>
            <a:r>
              <a:rPr b="0" i="1" lang="en-US"/>
              <a:t>that</a:t>
            </a:r>
            <a:r>
              <a:rPr b="0" lang="en-US"/>
              <a:t> incompatible)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Biggest changes that matter for us: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lang="en-US">
                <a:latin typeface="Courier"/>
                <a:ea typeface="Courier"/>
                <a:cs typeface="Courier"/>
                <a:sym typeface="Courier"/>
              </a:rPr>
              <a:t>print “statement”</a:t>
            </a:r>
            <a:r>
              <a:rPr b="0" lang="en-US"/>
              <a:t>	🡪 </a:t>
            </a:r>
            <a:r>
              <a:rPr b="0" lang="en-US">
                <a:latin typeface="Courier"/>
                <a:ea typeface="Courier"/>
                <a:cs typeface="Courier"/>
                <a:sym typeface="Courier"/>
              </a:rPr>
              <a:t>print(“function”)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lang="en-US">
                <a:latin typeface="Courier"/>
                <a:ea typeface="Courier"/>
                <a:cs typeface="Courier"/>
                <a:sym typeface="Courier"/>
              </a:rPr>
              <a:t>1/2 = 0			🡪 1/2 = 0.5</a:t>
            </a:r>
            <a:r>
              <a:rPr b="0" lang="en-US"/>
              <a:t> and </a:t>
            </a:r>
            <a:r>
              <a:rPr b="0" lang="en-US">
                <a:latin typeface="Courier"/>
                <a:ea typeface="Courier"/>
                <a:cs typeface="Courier"/>
                <a:sym typeface="Courier"/>
              </a:rPr>
              <a:t>1//2 = 0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lang="en-US"/>
              <a:t>ASCII </a:t>
            </a:r>
            <a:r>
              <a:rPr b="0" lang="en-US">
                <a:latin typeface="Courier"/>
                <a:ea typeface="Courier"/>
                <a:cs typeface="Courier"/>
                <a:sym typeface="Courier"/>
              </a:rPr>
              <a:t>str</a:t>
            </a:r>
            <a:r>
              <a:rPr b="0" lang="en-US"/>
              <a:t> default 		🡪 default Unicode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Namespace ambiguity fixed: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b="0" lang="en-US">
                <a:latin typeface="Courier"/>
                <a:ea typeface="Courier"/>
                <a:cs typeface="Courier"/>
                <a:sym typeface="Courier"/>
              </a:rPr>
              <a:t>	i = 1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b="0" lang="en-US">
                <a:latin typeface="Courier"/>
                <a:ea typeface="Courier"/>
                <a:cs typeface="Courier"/>
                <a:sym typeface="Courier"/>
              </a:rPr>
              <a:t>	[i for i in range(5)]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b="0" lang="en-US">
                <a:latin typeface="Courier"/>
                <a:ea typeface="Courier"/>
                <a:cs typeface="Courier"/>
                <a:sym typeface="Courier"/>
              </a:rPr>
              <a:t>	print(i)   # ????????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	Python 2: prints “4”; Python 3: prints “1” (narrow scope)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b="0"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b="0"/>
          </a:p>
        </p:txBody>
      </p:sp>
      <p:sp>
        <p:nvSpPr>
          <p:cNvPr id="445" name="Google Shape;445;p42"/>
          <p:cNvSpPr txBox="1"/>
          <p:nvPr>
            <p:ph idx="12" type="sldNum"/>
          </p:nvPr>
        </p:nvSpPr>
        <p:spPr>
          <a:xfrm rot="-5400000">
            <a:off x="11189124" y="5824644"/>
            <a:ext cx="1315721" cy="486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6"/>
          <p:cNvSpPr txBox="1"/>
          <p:nvPr>
            <p:ph type="title"/>
          </p:nvPr>
        </p:nvSpPr>
        <p:spPr>
          <a:xfrm>
            <a:off x="609600" y="152718"/>
            <a:ext cx="772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 Black"/>
              <a:buNone/>
            </a:pPr>
            <a:r>
              <a:rPr lang="en-US"/>
              <a:t>POLLING: 2008 &amp; 2012</a:t>
            </a:r>
            <a:endParaRPr/>
          </a:p>
        </p:txBody>
      </p:sp>
      <p:sp>
        <p:nvSpPr>
          <p:cNvPr id="115" name="Google Shape;115;p16"/>
          <p:cNvSpPr txBox="1"/>
          <p:nvPr>
            <p:ph idx="1" type="body"/>
          </p:nvPr>
        </p:nvSpPr>
        <p:spPr>
          <a:xfrm>
            <a:off x="609600" y="1752601"/>
            <a:ext cx="10160000" cy="4373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Nate Silver uses a simple idea – taking a principled approach to aggregating polling instead of relying on punditry – and: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/>
              <a:t>Predicts 49/50 states in 2008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/>
              <a:t>Predicts 50/50 states in 2012</a:t>
            </a:r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/>
              <a:t>(He is also a great case study</a:t>
            </a:r>
            <a:br>
              <a:rPr lang="en-US"/>
            </a:br>
            <a:r>
              <a:rPr lang="en-US"/>
              <a:t>in creating a brand.)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/>
          </a:p>
        </p:txBody>
      </p:sp>
      <p:sp>
        <p:nvSpPr>
          <p:cNvPr id="116" name="Google Shape;116;p16"/>
          <p:cNvSpPr txBox="1"/>
          <p:nvPr>
            <p:ph idx="12" type="sldNum"/>
          </p:nvPr>
        </p:nvSpPr>
        <p:spPr>
          <a:xfrm rot="-5400000">
            <a:off x="11189124" y="5824644"/>
            <a:ext cx="1315721" cy="486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117" name="Google Shape;117;p16"/>
          <p:cNvGrpSpPr/>
          <p:nvPr/>
        </p:nvGrpSpPr>
        <p:grpSpPr>
          <a:xfrm>
            <a:off x="6239244" y="2576529"/>
            <a:ext cx="3674694" cy="4116470"/>
            <a:chOff x="4715244" y="2576529"/>
            <a:chExt cx="3674694" cy="4116470"/>
          </a:xfrm>
        </p:grpSpPr>
        <p:pic>
          <p:nvPicPr>
            <p:cNvPr id="118" name="Google Shape;118;p1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715244" y="2576529"/>
              <a:ext cx="3674694" cy="377791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9" name="Google Shape;119;p16"/>
            <p:cNvSpPr txBox="1"/>
            <p:nvPr/>
          </p:nvSpPr>
          <p:spPr>
            <a:xfrm>
              <a:off x="4715244" y="6354445"/>
              <a:ext cx="3674693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Democrat (+) or Republican (-) in 2012</a:t>
              </a:r>
              <a:endParaRPr/>
            </a:p>
          </p:txBody>
        </p:sp>
      </p:grpSp>
      <p:pic>
        <p:nvPicPr>
          <p:cNvPr id="120" name="Google Shape;120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84272" y="3518280"/>
            <a:ext cx="4296738" cy="1647083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6"/>
          <p:cNvSpPr txBox="1"/>
          <p:nvPr/>
        </p:nvSpPr>
        <p:spPr>
          <a:xfrm>
            <a:off x="2323920" y="5836430"/>
            <a:ext cx="3277407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https://hbr.org/2012/11/how-nate-silver-won-the-2012-p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43"/>
          <p:cNvSpPr txBox="1"/>
          <p:nvPr>
            <p:ph type="title"/>
          </p:nvPr>
        </p:nvSpPr>
        <p:spPr>
          <a:xfrm>
            <a:off x="609600" y="152718"/>
            <a:ext cx="772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 Black"/>
              <a:buNone/>
            </a:pPr>
            <a:r>
              <a:rPr lang="en-US"/>
              <a:t>TO ANY CURMUDGEONS … </a:t>
            </a:r>
            <a:endParaRPr/>
          </a:p>
        </p:txBody>
      </p:sp>
      <p:sp>
        <p:nvSpPr>
          <p:cNvPr id="451" name="Google Shape;451;p43"/>
          <p:cNvSpPr txBox="1"/>
          <p:nvPr>
            <p:ph idx="1" type="body"/>
          </p:nvPr>
        </p:nvSpPr>
        <p:spPr>
          <a:xfrm>
            <a:off x="609600" y="1752601"/>
            <a:ext cx="10160000" cy="4373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If you’re going to use Python 2 anyway, use the </a:t>
            </a:r>
            <a:r>
              <a:rPr lang="en-US">
                <a:latin typeface="Courier"/>
                <a:ea typeface="Courier"/>
                <a:cs typeface="Courier"/>
                <a:sym typeface="Courier"/>
              </a:rPr>
              <a:t>_future_</a:t>
            </a:r>
            <a:r>
              <a:rPr lang="en-US"/>
              <a:t> module: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lang="en-US"/>
              <a:t>Python 3 introduces features that will throw runtime errors in Python 2 (e.g., </a:t>
            </a:r>
            <a:r>
              <a:rPr b="0" lang="en-US">
                <a:latin typeface="Courier"/>
                <a:ea typeface="Courier"/>
                <a:cs typeface="Courier"/>
                <a:sym typeface="Courier"/>
              </a:rPr>
              <a:t>with</a:t>
            </a:r>
            <a:r>
              <a:rPr b="0" lang="en-US"/>
              <a:t> statements)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lang="en-US">
                <a:latin typeface="Courier"/>
                <a:ea typeface="Courier"/>
                <a:cs typeface="Courier"/>
                <a:sym typeface="Courier"/>
              </a:rPr>
              <a:t>_future_</a:t>
            </a:r>
            <a:r>
              <a:rPr b="0" lang="en-US"/>
              <a:t> module incrementally brings 3 functionality into 2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lang="en-US"/>
              <a:t>https://docs.python.org/2/library/__future__.html</a:t>
            </a:r>
            <a:endParaRPr b="0"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br>
              <a:rPr b="0" lang="en-US">
                <a:latin typeface="Courier"/>
                <a:ea typeface="Courier"/>
                <a:cs typeface="Courier"/>
                <a:sym typeface="Courier"/>
              </a:rPr>
            </a:br>
            <a:r>
              <a:rPr b="0" lang="en-US">
                <a:latin typeface="Courier"/>
                <a:ea typeface="Courier"/>
                <a:cs typeface="Courier"/>
                <a:sym typeface="Courier"/>
              </a:rPr>
              <a:t>from _future_ import division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b="0" lang="en-US">
                <a:latin typeface="Courier"/>
                <a:ea typeface="Courier"/>
                <a:cs typeface="Courier"/>
                <a:sym typeface="Courier"/>
              </a:rPr>
              <a:t>from _future_ import print_function</a:t>
            </a:r>
            <a:endParaRPr b="0"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b="0" lang="en-US">
                <a:latin typeface="Courier"/>
                <a:ea typeface="Courier"/>
                <a:cs typeface="Courier"/>
                <a:sym typeface="Courier"/>
              </a:rPr>
              <a:t>from _future_ import please_just_use_python_3</a:t>
            </a:r>
            <a:endParaRPr/>
          </a:p>
        </p:txBody>
      </p:sp>
      <p:sp>
        <p:nvSpPr>
          <p:cNvPr id="452" name="Google Shape;452;p43"/>
          <p:cNvSpPr txBox="1"/>
          <p:nvPr>
            <p:ph idx="12" type="sldNum"/>
          </p:nvPr>
        </p:nvSpPr>
        <p:spPr>
          <a:xfrm rot="-5400000">
            <a:off x="11189124" y="5824644"/>
            <a:ext cx="1315721" cy="486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44"/>
          <p:cNvSpPr txBox="1"/>
          <p:nvPr>
            <p:ph type="title"/>
          </p:nvPr>
        </p:nvSpPr>
        <p:spPr>
          <a:xfrm>
            <a:off x="609600" y="152718"/>
            <a:ext cx="772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 Black"/>
              <a:buNone/>
            </a:pPr>
            <a:r>
              <a:rPr lang="en-US"/>
              <a:t>SO, HOW DOES IMPORT WORK?</a:t>
            </a:r>
            <a:endParaRPr/>
          </a:p>
        </p:txBody>
      </p:sp>
      <p:sp>
        <p:nvSpPr>
          <p:cNvPr id="458" name="Google Shape;458;p44"/>
          <p:cNvSpPr txBox="1"/>
          <p:nvPr>
            <p:ph idx="1" type="body"/>
          </p:nvPr>
        </p:nvSpPr>
        <p:spPr>
          <a:xfrm>
            <a:off x="609600" y="1752601"/>
            <a:ext cx="5304817" cy="4373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/>
              <a:t>Python code is stored in </a:t>
            </a:r>
            <a:r>
              <a:rPr lang="en-US" sz="1800">
                <a:solidFill>
                  <a:schemeClr val="dk2"/>
                </a:solidFill>
              </a:rPr>
              <a:t>module</a:t>
            </a:r>
            <a:r>
              <a:rPr lang="en-US" sz="1800"/>
              <a:t> – simply put, a file full of Python code</a:t>
            </a:r>
            <a:endParaRPr/>
          </a:p>
          <a:p>
            <a:pPr indent="0" lvl="0" marL="0" rtl="0" algn="l">
              <a:spcBef>
                <a:spcPts val="9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/>
              <a:t>A </a:t>
            </a:r>
            <a:r>
              <a:rPr lang="en-US" sz="1800">
                <a:solidFill>
                  <a:schemeClr val="dk2"/>
                </a:solidFill>
              </a:rPr>
              <a:t>package</a:t>
            </a:r>
            <a:r>
              <a:rPr lang="en-US" sz="1800"/>
              <a:t> is a directory (tree) full of modules that also contains a file called </a:t>
            </a:r>
            <a:r>
              <a:rPr lang="en-US" sz="1800">
                <a:latin typeface="Courier"/>
                <a:ea typeface="Courier"/>
                <a:cs typeface="Courier"/>
                <a:sym typeface="Courier"/>
              </a:rPr>
              <a:t>__init.py__</a:t>
            </a:r>
            <a:endParaRPr/>
          </a:p>
          <a:p>
            <a:pPr indent="-342900" lvl="0" marL="342900" rtl="0" algn="l">
              <a:spcBef>
                <a:spcPts val="9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lang="en-US" sz="1800"/>
              <a:t>Packages let you structure Python’s module namespace</a:t>
            </a:r>
            <a:endParaRPr/>
          </a:p>
          <a:p>
            <a:pPr indent="-342900" lvl="0" marL="342900" rtl="0" algn="l">
              <a:spcBef>
                <a:spcPts val="9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lang="en-US" sz="1800"/>
              <a:t>E.g., </a:t>
            </a:r>
            <a:r>
              <a:rPr b="0" lang="en-US" sz="1800">
                <a:latin typeface="Courier"/>
                <a:ea typeface="Courier"/>
                <a:cs typeface="Courier"/>
                <a:sym typeface="Courier"/>
              </a:rPr>
              <a:t>X.Y</a:t>
            </a:r>
            <a:r>
              <a:rPr b="0" lang="en-US" sz="1800"/>
              <a:t> is a submodule </a:t>
            </a:r>
            <a:r>
              <a:rPr b="0" lang="en-US" sz="1800">
                <a:latin typeface="Courier"/>
                <a:ea typeface="Courier"/>
                <a:cs typeface="Courier"/>
                <a:sym typeface="Courier"/>
              </a:rPr>
              <a:t>Y</a:t>
            </a:r>
            <a:r>
              <a:rPr b="0" lang="en-US" sz="1800"/>
              <a:t> in a package named </a:t>
            </a:r>
            <a:r>
              <a:rPr b="0" lang="en-US" sz="1800">
                <a:latin typeface="Courier"/>
                <a:ea typeface="Courier"/>
                <a:cs typeface="Courier"/>
                <a:sym typeface="Courier"/>
              </a:rPr>
              <a:t>X</a:t>
            </a:r>
            <a:endParaRPr/>
          </a:p>
          <a:p>
            <a:pPr indent="0" lvl="0" marL="0" rtl="0" algn="l">
              <a:spcBef>
                <a:spcPts val="9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/>
              <a:t>For one module to gain access to code in another module, it must </a:t>
            </a:r>
            <a:r>
              <a:rPr lang="en-US" sz="1800">
                <a:solidFill>
                  <a:schemeClr val="dk2"/>
                </a:solidFill>
              </a:rPr>
              <a:t>import</a:t>
            </a:r>
            <a:r>
              <a:rPr lang="en-US" sz="1800"/>
              <a:t> it</a:t>
            </a:r>
            <a:endParaRPr/>
          </a:p>
          <a:p>
            <a:pPr indent="0" lvl="0" marL="0" rtl="0" algn="l">
              <a:spcBef>
                <a:spcPts val="9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sz="1800"/>
          </a:p>
        </p:txBody>
      </p:sp>
      <p:sp>
        <p:nvSpPr>
          <p:cNvPr id="459" name="Google Shape;459;p44"/>
          <p:cNvSpPr txBox="1"/>
          <p:nvPr>
            <p:ph idx="12" type="sldNum"/>
          </p:nvPr>
        </p:nvSpPr>
        <p:spPr>
          <a:xfrm rot="-5400000">
            <a:off x="11189124" y="5824644"/>
            <a:ext cx="1315721" cy="486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60" name="Google Shape;460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03389" y="838518"/>
            <a:ext cx="5300179" cy="3435471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p44"/>
          <p:cNvSpPr/>
          <p:nvPr/>
        </p:nvSpPr>
        <p:spPr>
          <a:xfrm>
            <a:off x="1646207" y="5165788"/>
            <a:ext cx="8536420" cy="1424065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92D050"/>
                </a:solidFill>
                <a:latin typeface="Courier"/>
                <a:ea typeface="Courier"/>
                <a:cs typeface="Courier"/>
                <a:sym typeface="Courier"/>
              </a:rPr>
              <a:t># Load (sub)module sound.effects.echo</a:t>
            </a:r>
            <a:endParaRPr sz="1800">
              <a:solidFill>
                <a:srgbClr val="92D050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ourier"/>
                <a:ea typeface="Courier"/>
                <a:cs typeface="Courier"/>
                <a:sym typeface="Courier"/>
              </a:rPr>
              <a:t>import sound.effects.echo</a:t>
            </a:r>
            <a:endParaRPr sz="1800">
              <a:solidFill>
                <a:schemeClr val="lt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92D050"/>
                </a:solidFill>
                <a:latin typeface="Courier"/>
                <a:ea typeface="Courier"/>
                <a:cs typeface="Courier"/>
                <a:sym typeface="Courier"/>
              </a:rPr>
              <a:t># Must use full name to reference echo functions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ourier"/>
                <a:ea typeface="Courier"/>
                <a:cs typeface="Courier"/>
                <a:sym typeface="Courier"/>
              </a:rPr>
              <a:t>sound.effects.echo.echofilter(input, output, delay=0.7)</a:t>
            </a:r>
            <a:endParaRPr sz="1800">
              <a:solidFill>
                <a:schemeClr val="lt1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  <p:sp>
        <p:nvSpPr>
          <p:cNvPr id="462" name="Google Shape;462;p44"/>
          <p:cNvSpPr txBox="1"/>
          <p:nvPr/>
        </p:nvSpPr>
        <p:spPr>
          <a:xfrm>
            <a:off x="2900892" y="6589853"/>
            <a:ext cx="870267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https://docs.python.org/2/tutorial/modules.html</a:t>
            </a:r>
            <a:endParaRPr i="1" sz="18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45"/>
          <p:cNvSpPr txBox="1"/>
          <p:nvPr>
            <p:ph type="title"/>
          </p:nvPr>
        </p:nvSpPr>
        <p:spPr>
          <a:xfrm rot="-5400000">
            <a:off x="-2028570" y="3213527"/>
            <a:ext cx="5791200" cy="63468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 Black"/>
              <a:buNone/>
            </a:pPr>
            <a:r>
              <a:rPr lang="en-US"/>
              <a:t>EXAMPLE</a:t>
            </a:r>
            <a:endParaRPr/>
          </a:p>
        </p:txBody>
      </p:sp>
      <p:sp>
        <p:nvSpPr>
          <p:cNvPr id="468" name="Google Shape;468;p45"/>
          <p:cNvSpPr txBox="1"/>
          <p:nvPr>
            <p:ph idx="12" type="sldNum"/>
          </p:nvPr>
        </p:nvSpPr>
        <p:spPr>
          <a:xfrm rot="-5400000">
            <a:off x="11189124" y="5824644"/>
            <a:ext cx="1315721" cy="486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69" name="Google Shape;469;p45"/>
          <p:cNvSpPr/>
          <p:nvPr/>
        </p:nvSpPr>
        <p:spPr>
          <a:xfrm>
            <a:off x="1872817" y="594434"/>
            <a:ext cx="8536420" cy="18288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92D050"/>
                </a:solidFill>
                <a:latin typeface="Courier"/>
                <a:ea typeface="Courier"/>
                <a:cs typeface="Courier"/>
                <a:sym typeface="Courier"/>
              </a:rPr>
              <a:t># Load (sub)module sound.effects.echo</a:t>
            </a:r>
            <a:endParaRPr b="1" sz="1800">
              <a:solidFill>
                <a:srgbClr val="92D050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lt1"/>
                </a:solidFill>
                <a:latin typeface="Courier"/>
                <a:ea typeface="Courier"/>
                <a:cs typeface="Courier"/>
                <a:sym typeface="Courier"/>
              </a:rPr>
              <a:t>import sound.effects.echo</a:t>
            </a:r>
            <a:endParaRPr b="1" sz="1800">
              <a:solidFill>
                <a:schemeClr val="lt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92D050"/>
                </a:solidFill>
                <a:latin typeface="Courier"/>
                <a:ea typeface="Courier"/>
                <a:cs typeface="Courier"/>
                <a:sym typeface="Courier"/>
              </a:rPr>
              <a:t># Must use full name to reference echo functions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lt1"/>
                </a:solidFill>
                <a:latin typeface="Courier"/>
                <a:ea typeface="Courier"/>
                <a:cs typeface="Courier"/>
                <a:sym typeface="Courier"/>
              </a:rPr>
              <a:t>sound.effects.echo.echofilter(input, output, delay=0.7)</a:t>
            </a:r>
            <a:endParaRPr b="1" sz="1800">
              <a:solidFill>
                <a:schemeClr val="lt1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  <p:sp>
        <p:nvSpPr>
          <p:cNvPr id="470" name="Google Shape;470;p45"/>
          <p:cNvSpPr txBox="1"/>
          <p:nvPr/>
        </p:nvSpPr>
        <p:spPr>
          <a:xfrm>
            <a:off x="2900892" y="6467302"/>
            <a:ext cx="870267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https://docs.python.org/2/tutorial/modules.html</a:t>
            </a:r>
            <a:endParaRPr i="1" sz="18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1" name="Google Shape;471;p45"/>
          <p:cNvSpPr/>
          <p:nvPr/>
        </p:nvSpPr>
        <p:spPr>
          <a:xfrm>
            <a:off x="1872817" y="2616468"/>
            <a:ext cx="8536420" cy="18288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92D050"/>
                </a:solidFill>
                <a:latin typeface="Courier"/>
                <a:ea typeface="Courier"/>
                <a:cs typeface="Courier"/>
                <a:sym typeface="Courier"/>
              </a:rPr>
              <a:t># Load (sub)module sound.effects.echo</a:t>
            </a:r>
            <a:endParaRPr b="1" sz="1800">
              <a:solidFill>
                <a:srgbClr val="92D050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lt1"/>
                </a:solidFill>
                <a:latin typeface="Courier"/>
                <a:ea typeface="Courier"/>
                <a:cs typeface="Courier"/>
                <a:sym typeface="Courier"/>
              </a:rPr>
              <a:t>from sound.effects import echo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92D050"/>
                </a:solidFill>
                <a:latin typeface="Courier"/>
                <a:ea typeface="Courier"/>
                <a:cs typeface="Courier"/>
                <a:sym typeface="Courier"/>
              </a:rPr>
              <a:t># No longer need the package prefix for functions in echo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lt1"/>
                </a:solidFill>
                <a:latin typeface="Courier"/>
                <a:ea typeface="Courier"/>
                <a:cs typeface="Courier"/>
                <a:sym typeface="Courier"/>
              </a:rPr>
              <a:t>echo.echofilter(input, output, delay=0.7)</a:t>
            </a:r>
            <a:endParaRPr b="1" sz="1800">
              <a:solidFill>
                <a:schemeClr val="lt1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  <p:sp>
        <p:nvSpPr>
          <p:cNvPr id="472" name="Google Shape;472;p45"/>
          <p:cNvSpPr/>
          <p:nvPr/>
        </p:nvSpPr>
        <p:spPr>
          <a:xfrm>
            <a:off x="1872817" y="4638502"/>
            <a:ext cx="8536420" cy="18288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92D050"/>
                </a:solidFill>
                <a:latin typeface="Courier"/>
                <a:ea typeface="Courier"/>
                <a:cs typeface="Courier"/>
                <a:sym typeface="Courier"/>
              </a:rPr>
              <a:t># Load a specific function directly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lt1"/>
                </a:solidFill>
                <a:latin typeface="Courier"/>
                <a:ea typeface="Courier"/>
                <a:cs typeface="Courier"/>
                <a:sym typeface="Courier"/>
              </a:rPr>
              <a:t>from sound.effects.echo import echofilter</a:t>
            </a:r>
            <a:endParaRPr b="1" sz="1800">
              <a:solidFill>
                <a:schemeClr val="lt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92D050"/>
                </a:solidFill>
                <a:latin typeface="Courier"/>
                <a:ea typeface="Courier"/>
                <a:cs typeface="Courier"/>
                <a:sym typeface="Courier"/>
              </a:rPr>
              <a:t># Can now use that function with no prefix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lt1"/>
                </a:solidFill>
                <a:latin typeface="Courier"/>
                <a:ea typeface="Courier"/>
                <a:cs typeface="Courier"/>
                <a:sym typeface="Courier"/>
              </a:rPr>
              <a:t>echofilter(input, output, delay=0.7)</a:t>
            </a:r>
            <a:endParaRPr b="1" sz="1800">
              <a:solidFill>
                <a:schemeClr val="lt1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46"/>
          <p:cNvSpPr txBox="1"/>
          <p:nvPr>
            <p:ph type="title"/>
          </p:nvPr>
        </p:nvSpPr>
        <p:spPr>
          <a:xfrm>
            <a:off x="609600" y="152718"/>
            <a:ext cx="772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 Black"/>
              <a:buNone/>
            </a:pPr>
            <a:r>
              <a:rPr lang="en-US"/>
              <a:t>PYTHON VS R (FOR DATA SCIENTISTS)</a:t>
            </a:r>
            <a:endParaRPr/>
          </a:p>
        </p:txBody>
      </p:sp>
      <p:sp>
        <p:nvSpPr>
          <p:cNvPr id="478" name="Google Shape;478;p46"/>
          <p:cNvSpPr txBox="1"/>
          <p:nvPr>
            <p:ph idx="1" type="body"/>
          </p:nvPr>
        </p:nvSpPr>
        <p:spPr>
          <a:xfrm>
            <a:off x="609600" y="1752601"/>
            <a:ext cx="5149796" cy="51053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There is no right answer here!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/>
              <a:t>Python is a “full” programming language – easier to integrate with systems in the field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/>
              <a:t>R has a more mature set of pure stats libraries …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/>
              <a:t>… but Python is catching up quickly …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/>
              <a:t>… and is already ahead </a:t>
            </a:r>
            <a:r>
              <a:rPr lang="en-US">
                <a:solidFill>
                  <a:schemeClr val="dk2"/>
                </a:solidFill>
              </a:rPr>
              <a:t>specifically for ML</a:t>
            </a:r>
            <a:r>
              <a:rPr lang="en-US"/>
              <a:t>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You will see Python more in the tech industry.</a:t>
            </a:r>
            <a:endParaRPr/>
          </a:p>
          <a:p>
            <a:pPr indent="-342900" lvl="0" marL="342900" rtl="0" algn="l">
              <a:spcBef>
                <a:spcPts val="9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0" lang="en-US" sz="1600"/>
              <a:t>https://insights.stackoverflow.com/survey/2021</a:t>
            </a:r>
            <a:endParaRPr b="0"/>
          </a:p>
          <a:p>
            <a:pPr indent="-215900" lvl="0" marL="3429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479" name="Google Shape;479;p46"/>
          <p:cNvSpPr txBox="1"/>
          <p:nvPr>
            <p:ph idx="12" type="sldNum"/>
          </p:nvPr>
        </p:nvSpPr>
        <p:spPr>
          <a:xfrm rot="-5400000">
            <a:off x="11189124" y="5824644"/>
            <a:ext cx="1315721" cy="486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80" name="Google Shape;480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33359" y="1558720"/>
            <a:ext cx="4375879" cy="3737339"/>
          </a:xfrm>
          <a:prstGeom prst="rect">
            <a:avLst/>
          </a:prstGeom>
          <a:noFill/>
          <a:ln>
            <a:noFill/>
          </a:ln>
        </p:spPr>
      </p:pic>
      <p:pic>
        <p:nvPicPr>
          <p:cNvPr id="481" name="Google Shape;481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22075" y="4210049"/>
            <a:ext cx="4013200" cy="240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47"/>
          <p:cNvSpPr txBox="1"/>
          <p:nvPr>
            <p:ph type="title"/>
          </p:nvPr>
        </p:nvSpPr>
        <p:spPr>
          <a:xfrm>
            <a:off x="609600" y="152718"/>
            <a:ext cx="772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 Black"/>
              <a:buNone/>
            </a:pPr>
            <a:r>
              <a:rPr lang="en-US"/>
              <a:t>EXTRA RESOURCES</a:t>
            </a:r>
            <a:endParaRPr/>
          </a:p>
        </p:txBody>
      </p:sp>
      <p:sp>
        <p:nvSpPr>
          <p:cNvPr id="487" name="Google Shape;487;p47"/>
          <p:cNvSpPr txBox="1"/>
          <p:nvPr>
            <p:ph idx="1" type="body"/>
          </p:nvPr>
        </p:nvSpPr>
        <p:spPr>
          <a:xfrm>
            <a:off x="609600" y="1752601"/>
            <a:ext cx="10160000" cy="4373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Plenty of tutorials on the web: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lang="en-US"/>
              <a:t>https://www.learnpython.org/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Work through Project 0, which will take you through some baby steps with Python and the Pandas library: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lang="en-US"/>
              <a:t>(We’ll also post some more readings soon.)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Come (virtually!) hang out at office hours: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lang="en-US"/>
              <a:t>All office hours will be on the website/Piazza by early next week.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lang="en-US"/>
              <a:t>Will have coverage MTWThF.</a:t>
            </a:r>
            <a:endParaRPr/>
          </a:p>
        </p:txBody>
      </p:sp>
      <p:sp>
        <p:nvSpPr>
          <p:cNvPr id="488" name="Google Shape;488;p47"/>
          <p:cNvSpPr txBox="1"/>
          <p:nvPr>
            <p:ph idx="12" type="sldNum"/>
          </p:nvPr>
        </p:nvSpPr>
        <p:spPr>
          <a:xfrm rot="-5400000">
            <a:off x="11189124" y="5824644"/>
            <a:ext cx="1315721" cy="486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7"/>
          <p:cNvSpPr txBox="1"/>
          <p:nvPr>
            <p:ph type="title"/>
          </p:nvPr>
        </p:nvSpPr>
        <p:spPr>
          <a:xfrm>
            <a:off x="609600" y="152718"/>
            <a:ext cx="772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 Black"/>
              <a:buNone/>
            </a:pPr>
            <a:r>
              <a:rPr lang="en-US"/>
              <a:t>POLLING: 2016</a:t>
            </a:r>
            <a:endParaRPr/>
          </a:p>
        </p:txBody>
      </p:sp>
      <p:sp>
        <p:nvSpPr>
          <p:cNvPr id="127" name="Google Shape;127;p17"/>
          <p:cNvSpPr txBox="1"/>
          <p:nvPr>
            <p:ph idx="1" type="body"/>
          </p:nvPr>
        </p:nvSpPr>
        <p:spPr>
          <a:xfrm>
            <a:off x="609600" y="3297365"/>
            <a:ext cx="5450614" cy="2828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HuffPo: “</a:t>
            </a:r>
            <a:r>
              <a:rPr b="0" lang="en-US"/>
              <a:t>He may end up being right, but he’s just guessing. A “trend line adjustment” is merely political punditry dressed up as sophisticated mathematical modeling.”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538:</a:t>
            </a:r>
            <a:r>
              <a:rPr b="0" lang="en-US"/>
              <a:t> Offers quantitative reasoning for re-/under-weighting older polls, &amp; changing as election approaches</a:t>
            </a:r>
            <a:endParaRPr/>
          </a:p>
        </p:txBody>
      </p:sp>
      <p:sp>
        <p:nvSpPr>
          <p:cNvPr id="128" name="Google Shape;128;p17"/>
          <p:cNvSpPr txBox="1"/>
          <p:nvPr>
            <p:ph idx="12" type="sldNum"/>
          </p:nvPr>
        </p:nvSpPr>
        <p:spPr>
          <a:xfrm rot="-5400000">
            <a:off x="11189124" y="5824644"/>
            <a:ext cx="1315721" cy="486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29" name="Google Shape;129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9600" y="1503695"/>
            <a:ext cx="8744989" cy="17730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53921" y="2875295"/>
            <a:ext cx="3801336" cy="3008014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17"/>
          <p:cNvSpPr txBox="1"/>
          <p:nvPr/>
        </p:nvSpPr>
        <p:spPr>
          <a:xfrm>
            <a:off x="1923008" y="6346622"/>
            <a:ext cx="8262851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http://www.huffingtonpost.com/entry/nate-silver-election-forecast_us_581e1c33e4b0d9ce6fbc6f7f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https://fivethirtyeight.com/features/a-users-guide-to-fivethirtyeights-2016-general-election-forecast/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8"/>
          <p:cNvSpPr txBox="1"/>
          <p:nvPr>
            <p:ph type="title"/>
          </p:nvPr>
        </p:nvSpPr>
        <p:spPr>
          <a:xfrm>
            <a:off x="609600" y="152718"/>
            <a:ext cx="772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 Black"/>
              <a:buNone/>
            </a:pPr>
            <a:r>
              <a:rPr lang="en-US"/>
              <a:t>POLLING: 2020</a:t>
            </a:r>
            <a:endParaRPr/>
          </a:p>
        </p:txBody>
      </p:sp>
      <p:sp>
        <p:nvSpPr>
          <p:cNvPr id="137" name="Google Shape;137;p18"/>
          <p:cNvSpPr txBox="1"/>
          <p:nvPr>
            <p:ph idx="1" type="body"/>
          </p:nvPr>
        </p:nvSpPr>
        <p:spPr>
          <a:xfrm>
            <a:off x="609600" y="1752602"/>
            <a:ext cx="10160000" cy="13715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Lessons learned: don’t just communicate a binary prediction (X loses, Y wins):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lang="en-US"/>
              <a:t>Communicate uncertainty over that prediction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lang="en-US"/>
              <a:t>Communicate variance in the underlying model(s), modeling errors, etc</a:t>
            </a:r>
            <a:endParaRPr b="0"/>
          </a:p>
        </p:txBody>
      </p:sp>
      <p:sp>
        <p:nvSpPr>
          <p:cNvPr id="138" name="Google Shape;138;p18"/>
          <p:cNvSpPr txBox="1"/>
          <p:nvPr>
            <p:ph idx="12" type="sldNum"/>
          </p:nvPr>
        </p:nvSpPr>
        <p:spPr>
          <a:xfrm rot="-5400000">
            <a:off x="11189124" y="5824644"/>
            <a:ext cx="1315721" cy="486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Graphical user interface, application&#10;&#10;Description automatically generated" id="139" name="Google Shape;139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5899" y="3161986"/>
            <a:ext cx="5336188" cy="351567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iagram, timeline&#10;&#10;Description automatically generated" id="140" name="Google Shape;140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85407" y="3161986"/>
            <a:ext cx="5618162" cy="3544223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18"/>
          <p:cNvSpPr txBox="1"/>
          <p:nvPr/>
        </p:nvSpPr>
        <p:spPr>
          <a:xfrm>
            <a:off x="1123950" y="2114550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9"/>
          <p:cNvSpPr txBox="1"/>
          <p:nvPr>
            <p:ph type="title"/>
          </p:nvPr>
        </p:nvSpPr>
        <p:spPr>
          <a:xfrm>
            <a:off x="609600" y="152718"/>
            <a:ext cx="772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 Black"/>
              <a:buNone/>
            </a:pPr>
            <a:r>
              <a:rPr lang="en-US"/>
              <a:t>AD TARGETING</a:t>
            </a:r>
            <a:endParaRPr/>
          </a:p>
        </p:txBody>
      </p:sp>
      <p:sp>
        <p:nvSpPr>
          <p:cNvPr id="148" name="Google Shape;148;p19"/>
          <p:cNvSpPr txBox="1"/>
          <p:nvPr>
            <p:ph idx="1" type="body"/>
          </p:nvPr>
        </p:nvSpPr>
        <p:spPr>
          <a:xfrm>
            <a:off x="609600" y="1752601"/>
            <a:ext cx="10160000" cy="4373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Pregnancy is an </a:t>
            </a:r>
            <a:r>
              <a:rPr lang="en-US">
                <a:solidFill>
                  <a:schemeClr val="dk2"/>
                </a:solidFill>
              </a:rPr>
              <a:t>expensive</a:t>
            </a:r>
            <a:r>
              <a:rPr lang="en-US"/>
              <a:t> &amp; </a:t>
            </a:r>
            <a:r>
              <a:rPr lang="en-US">
                <a:solidFill>
                  <a:schemeClr val="dk2"/>
                </a:solidFill>
              </a:rPr>
              <a:t>habit-forming</a:t>
            </a:r>
            <a:r>
              <a:rPr lang="en-US"/>
              <a:t> time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/>
              <a:t>Thus, valuable to consumer-facing firms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2012: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/>
              <a:t>Target identifies 25 products and subsets thereof that are commonly bought in early pregnancy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/>
              <a:t>Uses purchase history of patrons to predict pregnancy, targets advertising for post-natal products (cribs, etc)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/>
              <a:t>Good: increased revenue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/>
              <a:t>Bad: this can </a:t>
            </a:r>
            <a:r>
              <a:rPr lang="en-US">
                <a:solidFill>
                  <a:schemeClr val="dk2"/>
                </a:solidFill>
              </a:rPr>
              <a:t>expose</a:t>
            </a:r>
            <a:r>
              <a:rPr lang="en-US"/>
              <a:t> pregnancies – as famously happened in Minneapolis to a high schooler</a:t>
            </a:r>
            <a:endParaRPr/>
          </a:p>
        </p:txBody>
      </p:sp>
      <p:sp>
        <p:nvSpPr>
          <p:cNvPr id="149" name="Google Shape;149;p19"/>
          <p:cNvSpPr txBox="1"/>
          <p:nvPr>
            <p:ph idx="12" type="sldNum"/>
          </p:nvPr>
        </p:nvSpPr>
        <p:spPr>
          <a:xfrm rot="-5400000">
            <a:off x="11189124" y="5824644"/>
            <a:ext cx="1315721" cy="486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50" name="Google Shape;150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3936" y="0"/>
            <a:ext cx="2161899" cy="2872082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19"/>
          <p:cNvSpPr txBox="1"/>
          <p:nvPr/>
        </p:nvSpPr>
        <p:spPr>
          <a:xfrm>
            <a:off x="1690253" y="6501272"/>
            <a:ext cx="8586297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http://www.businessinsider.com/the-incredible-story-of-how-target-exposed-a-teen-girls-pregnancy-2012-2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0"/>
          <p:cNvSpPr txBox="1"/>
          <p:nvPr>
            <p:ph type="title"/>
          </p:nvPr>
        </p:nvSpPr>
        <p:spPr>
          <a:xfrm>
            <a:off x="609600" y="152718"/>
            <a:ext cx="772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 Black"/>
              <a:buNone/>
            </a:pPr>
            <a:r>
              <a:rPr lang="en-US"/>
              <a:t>AUTOMATED DECISIONS OF CONSEQUENCE</a:t>
            </a:r>
            <a:endParaRPr/>
          </a:p>
        </p:txBody>
      </p:sp>
      <p:sp>
        <p:nvSpPr>
          <p:cNvPr id="157" name="Google Shape;157;p20"/>
          <p:cNvSpPr txBox="1"/>
          <p:nvPr>
            <p:ph idx="12" type="sldNum"/>
          </p:nvPr>
        </p:nvSpPr>
        <p:spPr>
          <a:xfrm rot="-5400000">
            <a:off x="11189124" y="5824644"/>
            <a:ext cx="1315721" cy="486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158" name="Google Shape;158;p20"/>
          <p:cNvGrpSpPr/>
          <p:nvPr/>
        </p:nvGrpSpPr>
        <p:grpSpPr>
          <a:xfrm>
            <a:off x="609600" y="1951939"/>
            <a:ext cx="2030157" cy="1982813"/>
            <a:chOff x="460823" y="2115248"/>
            <a:chExt cx="2030157" cy="1982813"/>
          </a:xfrm>
        </p:grpSpPr>
        <p:grpSp>
          <p:nvGrpSpPr>
            <p:cNvPr id="159" name="Google Shape;159;p20"/>
            <p:cNvGrpSpPr/>
            <p:nvPr/>
          </p:nvGrpSpPr>
          <p:grpSpPr>
            <a:xfrm>
              <a:off x="460823" y="2115248"/>
              <a:ext cx="2030157" cy="1135845"/>
              <a:chOff x="0" y="403462"/>
              <a:chExt cx="2887332" cy="1615422"/>
            </a:xfrm>
          </p:grpSpPr>
          <p:pic>
            <p:nvPicPr>
              <p:cNvPr id="160" name="Google Shape;160;p20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234818" y="1395618"/>
                <a:ext cx="934899" cy="62326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61" name="Google Shape;161;p20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0" y="577886"/>
                <a:ext cx="1404536" cy="55011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62" name="Google Shape;162;p20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1666995" y="403462"/>
                <a:ext cx="934898" cy="44639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63" name="Google Shape;163;p20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1381556" y="1525633"/>
                <a:ext cx="1505776" cy="36323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64" name="Google Shape;164;p20"/>
            <p:cNvSpPr/>
            <p:nvPr/>
          </p:nvSpPr>
          <p:spPr>
            <a:xfrm>
              <a:off x="808331" y="3795093"/>
              <a:ext cx="1088439" cy="30296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5700" lIns="35700" spcFirstLastPara="1" rIns="35700" wrap="square" tIns="35700">
              <a:noAutofit/>
            </a:bodyPr>
            <a:lstStyle/>
            <a:p>
              <a:pPr indent="0" lvl="1" marL="45720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500" u="none" cap="none" strike="noStrike">
                  <a:solidFill>
                    <a:schemeClr val="dk2"/>
                  </a:solidFill>
                  <a:latin typeface="Arial"/>
                  <a:ea typeface="Arial"/>
                  <a:cs typeface="Arial"/>
                  <a:sym typeface="Arial"/>
                </a:rPr>
                <a:t>Hiring</a:t>
              </a:r>
              <a:endParaRPr/>
            </a:p>
          </p:txBody>
        </p:sp>
      </p:grpSp>
      <p:grpSp>
        <p:nvGrpSpPr>
          <p:cNvPr id="165" name="Google Shape;165;p20"/>
          <p:cNvGrpSpPr/>
          <p:nvPr/>
        </p:nvGrpSpPr>
        <p:grpSpPr>
          <a:xfrm>
            <a:off x="2969709" y="1617424"/>
            <a:ext cx="2509948" cy="2317328"/>
            <a:chOff x="3038791" y="1809774"/>
            <a:chExt cx="2509948" cy="2317328"/>
          </a:xfrm>
        </p:grpSpPr>
        <p:sp>
          <p:nvSpPr>
            <p:cNvPr id="166" name="Google Shape;166;p20"/>
            <p:cNvSpPr/>
            <p:nvPr/>
          </p:nvSpPr>
          <p:spPr>
            <a:xfrm>
              <a:off x="3747925" y="3824134"/>
              <a:ext cx="817533" cy="30296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5700" lIns="35700" spcFirstLastPara="1" rIns="35700" wrap="square" tIns="3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500">
                  <a:solidFill>
                    <a:schemeClr val="dk2"/>
                  </a:solidFill>
                  <a:latin typeface="Arial"/>
                  <a:ea typeface="Arial"/>
                  <a:cs typeface="Arial"/>
                  <a:sym typeface="Arial"/>
                </a:rPr>
                <a:t>Lending</a:t>
              </a:r>
              <a:endParaRPr/>
            </a:p>
          </p:txBody>
        </p:sp>
        <p:grpSp>
          <p:nvGrpSpPr>
            <p:cNvPr id="167" name="Google Shape;167;p20"/>
            <p:cNvGrpSpPr/>
            <p:nvPr/>
          </p:nvGrpSpPr>
          <p:grpSpPr>
            <a:xfrm>
              <a:off x="3038791" y="1809774"/>
              <a:ext cx="2509948" cy="1577538"/>
              <a:chOff x="0" y="0"/>
              <a:chExt cx="3569702" cy="2243608"/>
            </a:xfrm>
          </p:grpSpPr>
          <p:pic>
            <p:nvPicPr>
              <p:cNvPr id="168" name="Google Shape;168;p20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0" y="751628"/>
                <a:ext cx="3247748" cy="60817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69" name="Google Shape;169;p20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0"/>
              <a:stretch/>
            </p:blipFill>
            <p:spPr>
              <a:xfrm>
                <a:off x="765310" y="1520302"/>
                <a:ext cx="2804392" cy="72330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0" name="Google Shape;170;p20"/>
              <p:cNvPicPr preferRelativeResize="0"/>
              <p:nvPr/>
            </p:nvPicPr>
            <p:blipFill rotWithShape="1">
              <a:blip r:embed="rId9">
                <a:alphaModFix/>
              </a:blip>
              <a:srcRect b="0" l="0" r="0" t="0"/>
              <a:stretch/>
            </p:blipFill>
            <p:spPr>
              <a:xfrm>
                <a:off x="501863" y="0"/>
                <a:ext cx="1872079" cy="81490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71" name="Google Shape;171;p20"/>
          <p:cNvGrpSpPr/>
          <p:nvPr/>
        </p:nvGrpSpPr>
        <p:grpSpPr>
          <a:xfrm>
            <a:off x="5619603" y="1460661"/>
            <a:ext cx="1829349" cy="2474091"/>
            <a:chOff x="6514377" y="1755015"/>
            <a:chExt cx="1829349" cy="2474091"/>
          </a:xfrm>
        </p:grpSpPr>
        <p:sp>
          <p:nvSpPr>
            <p:cNvPr id="172" name="Google Shape;172;p20"/>
            <p:cNvSpPr/>
            <p:nvPr/>
          </p:nvSpPr>
          <p:spPr>
            <a:xfrm>
              <a:off x="6773545" y="3695306"/>
              <a:ext cx="1086837" cy="53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5700" lIns="35700" spcFirstLastPara="1" rIns="35700" wrap="square" tIns="3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500">
                  <a:solidFill>
                    <a:schemeClr val="dk2"/>
                  </a:solidFill>
                  <a:latin typeface="Arial"/>
                  <a:ea typeface="Arial"/>
                  <a:cs typeface="Arial"/>
                  <a:sym typeface="Arial"/>
                </a:rPr>
                <a:t>Policing/</a:t>
              </a:r>
              <a:endParaRPr/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500">
                  <a:solidFill>
                    <a:schemeClr val="dk2"/>
                  </a:solidFill>
                  <a:latin typeface="Arial"/>
                  <a:ea typeface="Arial"/>
                  <a:cs typeface="Arial"/>
                  <a:sym typeface="Arial"/>
                </a:rPr>
                <a:t>sentencing</a:t>
              </a:r>
              <a:endParaRPr/>
            </a:p>
          </p:txBody>
        </p:sp>
        <p:grpSp>
          <p:nvGrpSpPr>
            <p:cNvPr id="173" name="Google Shape;173;p20"/>
            <p:cNvGrpSpPr/>
            <p:nvPr/>
          </p:nvGrpSpPr>
          <p:grpSpPr>
            <a:xfrm>
              <a:off x="6514377" y="1755015"/>
              <a:ext cx="1829349" cy="1558227"/>
              <a:chOff x="0" y="0"/>
              <a:chExt cx="2601740" cy="2216143"/>
            </a:xfrm>
          </p:grpSpPr>
          <p:pic>
            <p:nvPicPr>
              <p:cNvPr id="174" name="Google Shape;174;p20"/>
              <p:cNvPicPr preferRelativeResize="0"/>
              <p:nvPr/>
            </p:nvPicPr>
            <p:blipFill rotWithShape="1">
              <a:blip r:embed="rId10">
                <a:alphaModFix/>
              </a:blip>
              <a:srcRect b="0" l="0" r="0" t="0"/>
              <a:stretch/>
            </p:blipFill>
            <p:spPr>
              <a:xfrm>
                <a:off x="368594" y="1409729"/>
                <a:ext cx="2233146" cy="80641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5" name="Google Shape;175;p20"/>
              <p:cNvPicPr preferRelativeResize="0"/>
              <p:nvPr/>
            </p:nvPicPr>
            <p:blipFill rotWithShape="1">
              <a:blip r:embed="rId11">
                <a:alphaModFix/>
              </a:blip>
              <a:srcRect b="0" l="0" r="0" t="0"/>
              <a:stretch/>
            </p:blipFill>
            <p:spPr>
              <a:xfrm>
                <a:off x="0" y="0"/>
                <a:ext cx="1680202" cy="168020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pic>
        <p:nvPicPr>
          <p:cNvPr id="176" name="Google Shape;176;p20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6460723" y="4370431"/>
            <a:ext cx="1612824" cy="2079539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0"/>
          <p:cNvSpPr/>
          <p:nvPr/>
        </p:nvSpPr>
        <p:spPr>
          <a:xfrm>
            <a:off x="777682" y="4521312"/>
            <a:ext cx="3188373" cy="626133"/>
          </a:xfrm>
          <a:prstGeom prst="rect">
            <a:avLst/>
          </a:prstGeom>
          <a:noFill/>
          <a:ln>
            <a:noFill/>
          </a:ln>
        </p:spPr>
        <p:txBody>
          <a:bodyPr anchorCtr="0" anchor="t" bIns="35700" lIns="35700" spcFirstLastPara="1" rIns="35700" wrap="square" tIns="3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Search for minority names 🡪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ads for DUI/arrest records</a:t>
            </a:r>
            <a:endParaRPr/>
          </a:p>
        </p:txBody>
      </p:sp>
      <p:sp>
        <p:nvSpPr>
          <p:cNvPr id="178" name="Google Shape;178;p20"/>
          <p:cNvSpPr/>
          <p:nvPr/>
        </p:nvSpPr>
        <p:spPr>
          <a:xfrm>
            <a:off x="752629" y="5445531"/>
            <a:ext cx="5201745" cy="626133"/>
          </a:xfrm>
          <a:prstGeom prst="rect">
            <a:avLst/>
          </a:prstGeom>
          <a:noFill/>
          <a:ln>
            <a:noFill/>
          </a:ln>
        </p:spPr>
        <p:txBody>
          <a:bodyPr anchorCtr="0" anchor="t" bIns="35700" lIns="35700" spcFirstLastPara="1" rIns="35700" wrap="square" tIns="3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Female cookies 🡪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less freq. shown professional job opening ads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20"/>
          <p:cNvSpPr/>
          <p:nvPr/>
        </p:nvSpPr>
        <p:spPr>
          <a:xfrm>
            <a:off x="4660849" y="934589"/>
            <a:ext cx="3377528" cy="483274"/>
          </a:xfrm>
          <a:prstGeom prst="rect">
            <a:avLst/>
          </a:prstGeom>
          <a:noFill/>
          <a:ln>
            <a:noFill/>
          </a:ln>
        </p:spPr>
        <p:txBody>
          <a:bodyPr anchorCtr="0" anchor="t" bIns="35700" lIns="35700" spcFirstLastPara="1" rIns="35700" wrap="square" tIns="3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36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[Sweeney 2013, Miller 2015, Byrnes 2016, </a:t>
            </a:r>
            <a:endParaRPr sz="1336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36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Rudin 2013, Barry-Jester et al. 2015]</a:t>
            </a:r>
            <a:endParaRPr/>
          </a:p>
        </p:txBody>
      </p:sp>
      <p:pic>
        <p:nvPicPr>
          <p:cNvPr descr="Graphical user interface, text, application&#10;&#10;Description automatically generated" id="180" name="Google Shape;180;p20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8044243" y="2000354"/>
            <a:ext cx="3798754" cy="29691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1"/>
          <p:cNvSpPr txBox="1"/>
          <p:nvPr>
            <p:ph idx="12" type="sldNum"/>
          </p:nvPr>
        </p:nvSpPr>
        <p:spPr>
          <a:xfrm rot="-5400000">
            <a:off x="11189124" y="5824644"/>
            <a:ext cx="1315721" cy="486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6" name="Google Shape;186;p21"/>
          <p:cNvSpPr/>
          <p:nvPr/>
        </p:nvSpPr>
        <p:spPr>
          <a:xfrm>
            <a:off x="558232" y="545430"/>
            <a:ext cx="9187138" cy="2780569"/>
          </a:xfrm>
          <a:prstGeom prst="rect">
            <a:avLst/>
          </a:prstGeom>
          <a:noFill/>
          <a:ln>
            <a:noFill/>
          </a:ln>
        </p:spPr>
        <p:txBody>
          <a:bodyPr anchorCtr="0" anchor="t" bIns="35700" lIns="35700" spcFirstLastPara="1" rIns="35700" wrap="square" tIns="3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“… a lot remains unknown about how big data-driven decisions may or may not use factors that are proxies for race, sex, or other traits that U.S. laws generally prohibit from being used in a wide range of commercial decisions … What can be done to make sure these products and services–and the companies that use them treat consumers fairly and ethically?”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FTC Commissioner Julie Brill [2015]</a:t>
            </a:r>
            <a:endParaRPr/>
          </a:p>
        </p:txBody>
      </p:sp>
      <p:pic>
        <p:nvPicPr>
          <p:cNvPr id="187" name="Google Shape;187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542158" y="2501296"/>
            <a:ext cx="2061411" cy="2061411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1"/>
          <p:cNvSpPr txBox="1"/>
          <p:nvPr/>
        </p:nvSpPr>
        <p:spPr>
          <a:xfrm>
            <a:off x="558232" y="4090977"/>
            <a:ext cx="8989829" cy="24622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r>
              <a:rPr b="1"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Hold yourself accountable – or be ready for the FTC to do it for you.</a:t>
            </a: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As we’ve noted, it’s important to hold yourself accountable for your algorithm’s performance. … keep in mind that if you don’t hold yourself accountable, the FTC may do it for you.”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FTC official blog post, “Aiming for truth, fairness, and equity in your company’s use of AI”, written by Elisa Jillson [2021]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2"/>
          <p:cNvSpPr txBox="1"/>
          <p:nvPr>
            <p:ph type="title"/>
          </p:nvPr>
        </p:nvSpPr>
        <p:spPr>
          <a:xfrm>
            <a:off x="609600" y="152718"/>
            <a:ext cx="772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 Black"/>
              <a:buNone/>
            </a:pPr>
            <a:r>
              <a:rPr lang="en-US"/>
              <a:t>OLYMPIC MEDALS</a:t>
            </a:r>
            <a:endParaRPr/>
          </a:p>
        </p:txBody>
      </p:sp>
      <p:sp>
        <p:nvSpPr>
          <p:cNvPr id="194" name="Google Shape;194;p22"/>
          <p:cNvSpPr txBox="1"/>
          <p:nvPr>
            <p:ph idx="12" type="sldNum"/>
          </p:nvPr>
        </p:nvSpPr>
        <p:spPr>
          <a:xfrm rot="-5400000">
            <a:off x="11189124" y="5824644"/>
            <a:ext cx="1315721" cy="486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95" name="Google Shape;195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3" y="1460503"/>
            <a:ext cx="9001725" cy="4808043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2"/>
          <p:cNvSpPr txBox="1"/>
          <p:nvPr/>
        </p:nvSpPr>
        <p:spPr>
          <a:xfrm>
            <a:off x="1732549" y="6497055"/>
            <a:ext cx="8390021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https://www.nytimes.com/interactive/2016/08/08/sports/olympics/history-olympic-dominance-charts.html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Essential">
  <a:themeElements>
    <a:clrScheme name="Essent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